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37"/>
  </p:notesMasterIdLst>
  <p:sldIdLst>
    <p:sldId id="1864" r:id="rId5"/>
    <p:sldId id="1846" r:id="rId6"/>
    <p:sldId id="1849" r:id="rId7"/>
    <p:sldId id="1874" r:id="rId8"/>
    <p:sldId id="1865" r:id="rId9"/>
    <p:sldId id="1880" r:id="rId10"/>
    <p:sldId id="1848" r:id="rId11"/>
    <p:sldId id="1875" r:id="rId12"/>
    <p:sldId id="1876" r:id="rId13"/>
    <p:sldId id="1867" r:id="rId14"/>
    <p:sldId id="1871" r:id="rId15"/>
    <p:sldId id="1872" r:id="rId16"/>
    <p:sldId id="1873" r:id="rId17"/>
    <p:sldId id="1845" r:id="rId18"/>
    <p:sldId id="1866" r:id="rId19"/>
    <p:sldId id="1881" r:id="rId20"/>
    <p:sldId id="1870" r:id="rId21"/>
    <p:sldId id="1869" r:id="rId22"/>
    <p:sldId id="1877" r:id="rId23"/>
    <p:sldId id="1882" r:id="rId24"/>
    <p:sldId id="1878" r:id="rId25"/>
    <p:sldId id="1879" r:id="rId26"/>
    <p:sldId id="1883" r:id="rId27"/>
    <p:sldId id="1884" r:id="rId28"/>
    <p:sldId id="1885" r:id="rId29"/>
    <p:sldId id="1886" r:id="rId30"/>
    <p:sldId id="1888" r:id="rId31"/>
    <p:sldId id="1887" r:id="rId32"/>
    <p:sldId id="1889" r:id="rId33"/>
    <p:sldId id="1890" r:id="rId34"/>
    <p:sldId id="1891" r:id="rId35"/>
    <p:sldId id="1893" r:id="rId3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E58"/>
    <a:srgbClr val="FE4387"/>
    <a:srgbClr val="FF2625"/>
    <a:srgbClr val="007788"/>
    <a:srgbClr val="297C2A"/>
    <a:srgbClr val="F69000"/>
    <a:srgbClr val="01C2D1"/>
    <a:srgbClr val="D6D734"/>
    <a:srgbClr val="005C6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24" autoAdjust="0"/>
    <p:restoredTop sz="86410" autoAdjust="0"/>
  </p:normalViewPr>
  <p:slideViewPr>
    <p:cSldViewPr snapToGrid="0">
      <p:cViewPr varScale="1">
        <p:scale>
          <a:sx n="56" d="100"/>
          <a:sy n="56" d="100"/>
        </p:scale>
        <p:origin x="58" y="94"/>
      </p:cViewPr>
      <p:guideLst>
        <p:guide orient="horz" pos="2160"/>
        <p:guide pos="480"/>
        <p:guide pos="7200"/>
        <p:guide pos="4368"/>
      </p:guideLst>
    </p:cSldViewPr>
  </p:slideViewPr>
  <p:outlineViewPr>
    <p:cViewPr>
      <p:scale>
        <a:sx n="33" d="100"/>
        <a:sy n="33" d="100"/>
      </p:scale>
      <p:origin x="0" y="-7903"/>
    </p:cViewPr>
  </p:outlineViewPr>
  <p:notesTextViewPr>
    <p:cViewPr>
      <p:scale>
        <a:sx n="3" d="2"/>
        <a:sy n="3" d="2"/>
      </p:scale>
      <p:origin x="0" y="-506"/>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Hello everyone.  Endogamy can present a major challenge for us genealogists.  We all have had </a:t>
            </a:r>
            <a:r>
              <a:rPr lang="en-US" altLang="en-US" b="1" dirty="0">
                <a:latin typeface="Arial" panose="020B0604020202020204" pitchFamily="34" charset="0"/>
              </a:rPr>
              <a:t>some</a:t>
            </a:r>
            <a:r>
              <a:rPr lang="en-US" altLang="en-US" dirty="0">
                <a:latin typeface="Arial" panose="020B0604020202020204" pitchFamily="34" charset="0"/>
              </a:rPr>
              <a:t> level of endogamy in our family history, perhaps going back many thousands of years.  But, for the most part, this has not been an ongoing phenomena.  We’ll review what </a:t>
            </a:r>
            <a:r>
              <a:rPr lang="en-US" altLang="en-US" b="1" dirty="0">
                <a:latin typeface="Arial" panose="020B0604020202020204" pitchFamily="34" charset="0"/>
              </a:rPr>
              <a:t>is</a:t>
            </a:r>
            <a:r>
              <a:rPr lang="en-US" altLang="en-US" dirty="0">
                <a:latin typeface="Arial" panose="020B0604020202020204" pitchFamily="34" charset="0"/>
              </a:rPr>
              <a:t> endogamy and then review some strategies to assist our understanding of our shared matches. </a:t>
            </a:r>
          </a:p>
        </p:txBody>
      </p:sp>
    </p:spTree>
    <p:extLst>
      <p:ext uri="{BB962C8B-B14F-4D97-AF65-F5344CB8AC3E}">
        <p14:creationId xmlns:p14="http://schemas.microsoft.com/office/powerpoint/2010/main" val="1950814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of good tools freely available are the Shared </a:t>
            </a:r>
            <a:r>
              <a:rPr lang="en-US" dirty="0" err="1"/>
              <a:t>cM</a:t>
            </a:r>
            <a:r>
              <a:rPr lang="en-US" dirty="0"/>
              <a:t> tool found on DNA Painter and SEGCM.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3666602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basic Shared </a:t>
            </a:r>
            <a:r>
              <a:rPr lang="en-US" dirty="0" err="1"/>
              <a:t>cM</a:t>
            </a:r>
            <a:r>
              <a:rPr lang="en-US" dirty="0"/>
              <a:t> Tool found on DNA Painter.  You plug in your total centimorgan amount and it calculates possible relationships.  Each level is a generation.  The level above yourself is older than you.  The level below is younger.</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243328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new version of the Shared </a:t>
            </a:r>
            <a:r>
              <a:rPr lang="en-US" dirty="0" err="1"/>
              <a:t>cM</a:t>
            </a:r>
            <a:r>
              <a:rPr lang="en-US" dirty="0"/>
              <a:t> Tool that refines a relationship with a match by inputting a 2</a:t>
            </a:r>
            <a:r>
              <a:rPr lang="en-US" baseline="30000" dirty="0"/>
              <a:t>nd</a:t>
            </a:r>
            <a:r>
              <a:rPr lang="en-US" dirty="0"/>
              <a:t> match’s shared </a:t>
            </a:r>
            <a:r>
              <a:rPr lang="en-US" dirty="0" err="1"/>
              <a:t>cM</a:t>
            </a:r>
            <a:r>
              <a:rPr lang="en-US" dirty="0"/>
              <a:t>, such as a sibling of yours.  For instance, I may share 200 </a:t>
            </a:r>
            <a:r>
              <a:rPr lang="en-US" dirty="0" err="1"/>
              <a:t>cM</a:t>
            </a:r>
            <a:r>
              <a:rPr lang="en-US" dirty="0"/>
              <a:t> with a particular match and my sister shares 150 </a:t>
            </a:r>
            <a:r>
              <a:rPr lang="en-US" dirty="0" err="1"/>
              <a:t>cM.</a:t>
            </a:r>
            <a:r>
              <a:rPr lang="en-US" dirty="0"/>
              <a:t>  The Shared CM tool will reflect the difference in sharing and project a potentially better relationship.</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212699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t>
            </a:r>
            <a:r>
              <a:rPr lang="en-US" dirty="0" err="1"/>
              <a:t>SegcM</a:t>
            </a:r>
            <a:r>
              <a:rPr lang="en-US" dirty="0"/>
              <a:t> Tool found at dna-sci.com/</a:t>
            </a:r>
            <a:r>
              <a:rPr lang="en-US" dirty="0" err="1"/>
              <a:t>tools.segcm</a:t>
            </a:r>
            <a:r>
              <a:rPr lang="en-US" dirty="0"/>
              <a:t>/.  This tool incorporates the total </a:t>
            </a:r>
            <a:r>
              <a:rPr lang="en-US" dirty="0" err="1"/>
              <a:t>cMs</a:t>
            </a:r>
            <a:r>
              <a:rPr lang="en-US" dirty="0"/>
              <a:t> shared with your match </a:t>
            </a:r>
            <a:r>
              <a:rPr lang="en-US" b="1" dirty="0"/>
              <a:t>AND</a:t>
            </a:r>
            <a:r>
              <a:rPr lang="en-US" dirty="0"/>
              <a:t> the number of segments shared with your match.  The number of segments shared with your match can sharpen your projected relationship.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2140151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DNA companies who allow you to see the Chromosome Browser, you can see the top three segment lengths.  We have to modify this guideline for </a:t>
            </a:r>
            <a:r>
              <a:rPr lang="en-US" dirty="0" err="1"/>
              <a:t>ancestrydna</a:t>
            </a:r>
            <a:r>
              <a:rPr lang="en-US" dirty="0"/>
              <a:t> (and currently for 23andme) who do not provide us with that information.  People whose </a:t>
            </a:r>
            <a:r>
              <a:rPr lang="en-US" b="1" dirty="0"/>
              <a:t>longest</a:t>
            </a:r>
            <a:r>
              <a:rPr lang="en-US" dirty="0"/>
              <a:t> segment match is less than 20 </a:t>
            </a:r>
            <a:r>
              <a:rPr lang="en-US" dirty="0" err="1"/>
              <a:t>cM</a:t>
            </a:r>
            <a:r>
              <a:rPr lang="en-US" dirty="0"/>
              <a:t> are usually related further back. I use the 100-20-10-10 guideline.  After you have exhausted these top prospects, then you can back off this guideline if necessary.</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14</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a:t>
            </a:r>
            <a:r>
              <a:rPr lang="en-US" baseline="0" dirty="0"/>
              <a:t> </a:t>
            </a:r>
            <a:r>
              <a:rPr lang="en-US" baseline="0" dirty="0" err="1"/>
              <a:t>ancestrydna</a:t>
            </a:r>
            <a:r>
              <a:rPr lang="en-US" baseline="0" dirty="0"/>
              <a:t> and currently 23andme only reveal the total </a:t>
            </a:r>
            <a:r>
              <a:rPr lang="en-US" baseline="0" dirty="0" err="1"/>
              <a:t>cM</a:t>
            </a:r>
            <a:r>
              <a:rPr lang="en-US" baseline="0" dirty="0"/>
              <a:t> and longest segment, we have to adjust the guideline. Use the 100-20 guideline. Ancestry attempts to filter out the Identical by State matches. These are the smaller segments. They call it Timber.  It kicks in at 90 </a:t>
            </a:r>
            <a:r>
              <a:rPr lang="en-US" baseline="0" dirty="0" err="1"/>
              <a:t>cM.</a:t>
            </a:r>
            <a:r>
              <a:rPr lang="en-US" baseline="0" dirty="0"/>
              <a:t> All shared matches below the total </a:t>
            </a:r>
            <a:r>
              <a:rPr lang="en-US" baseline="0" dirty="0" err="1"/>
              <a:t>cM</a:t>
            </a:r>
            <a:r>
              <a:rPr lang="en-US" baseline="0" dirty="0"/>
              <a:t> amount of 90 are processed through their Timber </a:t>
            </a:r>
            <a:r>
              <a:rPr lang="en-US" b="1" i="0" dirty="0">
                <a:solidFill>
                  <a:srgbClr val="444444"/>
                </a:solidFill>
                <a:effectLst/>
                <a:latin typeface="Roboto" panose="02000000000000000000" pitchFamily="2" charset="0"/>
              </a:rPr>
              <a:t>Algorithm</a:t>
            </a:r>
            <a:r>
              <a:rPr lang="en-US" baseline="0" dirty="0"/>
              <a:t>.  Additionally, we can calculate an average segment size. Take the total </a:t>
            </a:r>
            <a:r>
              <a:rPr lang="en-US" baseline="0" dirty="0" err="1"/>
              <a:t>cM</a:t>
            </a:r>
            <a:r>
              <a:rPr lang="en-US" baseline="0" dirty="0"/>
              <a:t> sharing and divide by the number of segments. Bigger segment size is good.  It means your relationship to the match is closer.  In this slide I state 10 </a:t>
            </a:r>
            <a:r>
              <a:rPr lang="en-US" baseline="0" dirty="0" err="1"/>
              <a:t>cM</a:t>
            </a:r>
            <a:r>
              <a:rPr lang="en-US" baseline="0" dirty="0"/>
              <a:t> or higher.  Actually, I would recommend you try an average of 12 </a:t>
            </a:r>
            <a:r>
              <a:rPr lang="en-US" baseline="0" dirty="0" err="1"/>
              <a:t>cM</a:t>
            </a:r>
            <a:r>
              <a:rPr lang="en-US" baseline="0" dirty="0"/>
              <a:t> segments. </a:t>
            </a:r>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15</a:t>
            </a:fld>
            <a:endParaRPr lang="en-US" altLang="en-US" dirty="0"/>
          </a:p>
        </p:txBody>
      </p:sp>
    </p:spTree>
    <p:extLst>
      <p:ext uri="{BB962C8B-B14F-4D97-AF65-F5344CB8AC3E}">
        <p14:creationId xmlns:p14="http://schemas.microsoft.com/office/powerpoint/2010/main" val="364183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examples of DNA sharing at the lower end.  Each shares 100 </a:t>
            </a:r>
            <a:r>
              <a:rPr lang="en-US" dirty="0" err="1"/>
              <a:t>cM</a:t>
            </a:r>
            <a:r>
              <a:rPr lang="en-US" dirty="0"/>
              <a:t> with the match.  Match #1 is the potentially the closer relationship because of the longest segment size of </a:t>
            </a:r>
            <a:r>
              <a:rPr lang="en-US"/>
              <a:t>20 and a </a:t>
            </a:r>
            <a:r>
              <a:rPr lang="en-US" dirty="0"/>
              <a:t>13.3 </a:t>
            </a:r>
            <a:r>
              <a:rPr lang="en-US" dirty="0" err="1"/>
              <a:t>cM</a:t>
            </a:r>
            <a:r>
              <a:rPr lang="en-US" dirty="0"/>
              <a:t> average length of the other segments  vs Match #2’s longest segment is only 12,  </a:t>
            </a:r>
            <a:r>
              <a:rPr lang="en-US" b="1" dirty="0"/>
              <a:t>and</a:t>
            </a:r>
            <a:r>
              <a:rPr lang="en-US" dirty="0"/>
              <a:t> a lower average </a:t>
            </a:r>
            <a:r>
              <a:rPr lang="en-US" dirty="0" err="1"/>
              <a:t>cM</a:t>
            </a:r>
            <a:r>
              <a:rPr lang="en-US" dirty="0"/>
              <a:t> shared.</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16</a:t>
            </a:fld>
            <a:endParaRPr lang="en-US" altLang="en-US" dirty="0"/>
          </a:p>
        </p:txBody>
      </p:sp>
    </p:spTree>
    <p:extLst>
      <p:ext uri="{BB962C8B-B14F-4D97-AF65-F5344CB8AC3E}">
        <p14:creationId xmlns:p14="http://schemas.microsoft.com/office/powerpoint/2010/main" val="397153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not everyone includes family trees in their DNA account.  If possible, build out their family trees to help identify the potential</a:t>
            </a:r>
            <a:r>
              <a:rPr lang="en-US" baseline="0" dirty="0"/>
              <a:t> connection to you. I have done this many, many times and have a good success rate. And, success in genetic genealogy is always reliant on a paper trail.</a:t>
            </a:r>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17</a:t>
            </a:fld>
            <a:endParaRPr lang="en-US" altLang="en-US" dirty="0"/>
          </a:p>
        </p:txBody>
      </p:sp>
    </p:spTree>
    <p:extLst>
      <p:ext uri="{BB962C8B-B14F-4D97-AF65-F5344CB8AC3E}">
        <p14:creationId xmlns:p14="http://schemas.microsoft.com/office/powerpoint/2010/main" val="895178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dirty="0" err="1"/>
              <a:t>ancestryDNA</a:t>
            </a:r>
            <a:r>
              <a:rPr lang="en-US" dirty="0"/>
              <a:t>.  These two happen to be my closest matches. The tabs running across the top can be helpful, but not “common ancestors”.  Remember, endogamous people share multiple relationships with their matches. When you click on “Shared DNA”,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19</a:t>
            </a:fld>
            <a:endParaRPr lang="en-US" altLang="en-US" dirty="0"/>
          </a:p>
        </p:txBody>
      </p:sp>
    </p:spTree>
    <p:extLst>
      <p:ext uri="{BB962C8B-B14F-4D97-AF65-F5344CB8AC3E}">
        <p14:creationId xmlns:p14="http://schemas.microsoft.com/office/powerpoint/2010/main" val="3983467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wondering how many matches you have, click on the “Shared DNA” tab.  I currently have 168,417 matches.  Of those 21,474 are considered to be 4</a:t>
            </a:r>
            <a:r>
              <a:rPr lang="en-US" baseline="30000" dirty="0"/>
              <a:t>th</a:t>
            </a:r>
            <a:r>
              <a:rPr lang="en-US" dirty="0"/>
              <a:t> cousins or closer.</a:t>
            </a:r>
            <a:br>
              <a:rPr lang="en-US" dirty="0"/>
            </a:br>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20</a:t>
            </a:fld>
            <a:endParaRPr lang="en-US" altLang="en-US" dirty="0"/>
          </a:p>
        </p:txBody>
      </p:sp>
    </p:spTree>
    <p:extLst>
      <p:ext uri="{BB962C8B-B14F-4D97-AF65-F5344CB8AC3E}">
        <p14:creationId xmlns:p14="http://schemas.microsoft.com/office/powerpoint/2010/main" val="2562555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Endogamy can be defined as marrying within your own community over dozens of generations. When we talk about intermarriage, we’re usually talking about cousins marrying cousins.  Sometimes first cousins, but most likely it’s 2</a:t>
            </a:r>
            <a:r>
              <a:rPr lang="en-US" baseline="30000" dirty="0"/>
              <a:t>nd</a:t>
            </a:r>
            <a:r>
              <a:rPr lang="en-US" dirty="0"/>
              <a:t>, 3</a:t>
            </a:r>
            <a:r>
              <a:rPr lang="en-US" baseline="30000" dirty="0"/>
              <a:t>rd</a:t>
            </a:r>
            <a:r>
              <a:rPr lang="en-US" dirty="0"/>
              <a:t>, 4</a:t>
            </a:r>
            <a:r>
              <a:rPr lang="en-US" baseline="30000" dirty="0"/>
              <a:t>th</a:t>
            </a:r>
            <a:r>
              <a:rPr lang="en-US" dirty="0"/>
              <a:t>, 5</a:t>
            </a:r>
            <a:r>
              <a:rPr lang="en-US" baseline="30000" dirty="0"/>
              <a:t>th or tenth </a:t>
            </a:r>
            <a:r>
              <a:rPr lang="en-US" dirty="0"/>
              <a:t>cousins. In the world today, the most endogamic countries are Moslem or Jewish.  Ashkenazi are Jews who come from a very small group of Jews (the founders) in Europe about 1,000 years ago. They did not marry out side of their group.  So that’s 40 generations of the same DNA.  Other examples of endogamous people are the Amish, French Acadians, Islanders and </a:t>
            </a:r>
            <a:r>
              <a:rPr lang="en-US"/>
              <a:t>Native Americans. </a:t>
            </a:r>
            <a:r>
              <a:rPr lang="en-US" dirty="0"/>
              <a:t>As genetic genealogists we have to deal with the cumulative effect of this </a:t>
            </a:r>
            <a:r>
              <a:rPr lang="en-US" dirty="0" err="1"/>
              <a:t>phenomina</a:t>
            </a:r>
            <a:r>
              <a:rPr lang="en-US" dirty="0"/>
              <a:t>. So the key ignitors are religious, cultural practice and geographic confinement.</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383793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 shot of a few matches between 90 and 100 </a:t>
            </a:r>
            <a:r>
              <a:rPr lang="en-US" dirty="0" err="1"/>
              <a:t>cM</a:t>
            </a:r>
            <a:r>
              <a:rPr lang="en-US" dirty="0"/>
              <a:t> sharing. Fewer than 90 </a:t>
            </a:r>
            <a:r>
              <a:rPr lang="en-US" dirty="0" err="1"/>
              <a:t>cM</a:t>
            </a:r>
            <a:r>
              <a:rPr lang="en-US" dirty="0"/>
              <a:t> go through the Timber process. Yes, it’s below my guideline of 100 total </a:t>
            </a:r>
            <a:r>
              <a:rPr lang="en-US" dirty="0" err="1"/>
              <a:t>cM.</a:t>
            </a:r>
            <a:r>
              <a:rPr lang="en-US" dirty="0"/>
              <a:t>  But, of these matches one might be worth pursuing.  Ariel shares a longest segment of 39 </a:t>
            </a:r>
            <a:r>
              <a:rPr lang="en-US" dirty="0" err="1"/>
              <a:t>cM</a:t>
            </a:r>
            <a:r>
              <a:rPr lang="en-US" dirty="0"/>
              <a:t> and has a total of 94 </a:t>
            </a:r>
            <a:r>
              <a:rPr lang="en-US" dirty="0" err="1"/>
              <a:t>cM.</a:t>
            </a:r>
            <a:r>
              <a:rPr lang="en-US" dirty="0"/>
              <a:t>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21</a:t>
            </a:fld>
            <a:endParaRPr lang="en-US" altLang="en-US" dirty="0"/>
          </a:p>
        </p:txBody>
      </p:sp>
    </p:spTree>
    <p:extLst>
      <p:ext uri="{BB962C8B-B14F-4D97-AF65-F5344CB8AC3E}">
        <p14:creationId xmlns:p14="http://schemas.microsoft.com/office/powerpoint/2010/main" val="3575085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a couple of matches who have been processed with the Timber Algorithm</a:t>
            </a:r>
            <a:r>
              <a:rPr lang="en-US" b="1" u="sng" dirty="0">
                <a:solidFill>
                  <a:srgbClr val="8E24AA"/>
                </a:solidFill>
                <a:effectLst/>
                <a:latin typeface="Roboto" panose="02000000000000000000" pitchFamily="2" charset="0"/>
              </a:rPr>
              <a:t>.</a:t>
            </a:r>
            <a:r>
              <a:rPr lang="en-US" b="1" u="sng" dirty="0">
                <a:solidFill>
                  <a:srgbClr val="71777D"/>
                </a:solidFill>
                <a:effectLst/>
                <a:latin typeface="Roboto" panose="02000000000000000000" pitchFamily="2" charset="0"/>
              </a:rPr>
              <a:t> </a:t>
            </a:r>
            <a:r>
              <a:rPr lang="en-US" dirty="0"/>
              <a:t>By clicking on the 65cM line we get more information.</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22</a:t>
            </a:fld>
            <a:endParaRPr lang="en-US" altLang="en-US" dirty="0"/>
          </a:p>
        </p:txBody>
      </p:sp>
    </p:spTree>
    <p:extLst>
      <p:ext uri="{BB962C8B-B14F-4D97-AF65-F5344CB8AC3E}">
        <p14:creationId xmlns:p14="http://schemas.microsoft.com/office/powerpoint/2010/main" val="3297183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match started out with us sharing 88 </a:t>
            </a:r>
            <a:r>
              <a:rPr lang="en-US" dirty="0" err="1"/>
              <a:t>cM.</a:t>
            </a:r>
            <a:r>
              <a:rPr lang="en-US" dirty="0"/>
              <a:t> Ancestry’s Timber </a:t>
            </a:r>
            <a:r>
              <a:rPr lang="en-US" dirty="0" err="1"/>
              <a:t>algorythm</a:t>
            </a:r>
            <a:r>
              <a:rPr lang="en-US" dirty="0"/>
              <a:t> reduced sharing to 65 </a:t>
            </a:r>
            <a:r>
              <a:rPr lang="en-US" dirty="0" err="1"/>
              <a:t>cM.</a:t>
            </a:r>
            <a:r>
              <a:rPr lang="en-US" dirty="0"/>
              <a:t> But, take a look at the longest segment.  A very impressive 53 </a:t>
            </a:r>
            <a:r>
              <a:rPr lang="en-US" dirty="0" err="1"/>
              <a:t>cM.</a:t>
            </a:r>
            <a:r>
              <a:rPr lang="en-US" dirty="0"/>
              <a:t> And there are only 5 total segments. And, ancestry supplied possible relationships.  Although not in my first priority, After I’ve gone through my top matches, I would certainly work on this match to identify an ancestor link.</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23</a:t>
            </a:fld>
            <a:endParaRPr lang="en-US" altLang="en-US" dirty="0"/>
          </a:p>
        </p:txBody>
      </p:sp>
    </p:spTree>
    <p:extLst>
      <p:ext uri="{BB962C8B-B14F-4D97-AF65-F5344CB8AC3E}">
        <p14:creationId xmlns:p14="http://schemas.microsoft.com/office/powerpoint/2010/main" val="3760483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to 23andme. Currently 23andme has removed for now the Chromosome Browser but </a:t>
            </a:r>
            <a:r>
              <a:rPr lang="en-US" b="1" dirty="0"/>
              <a:t>did</a:t>
            </a:r>
            <a:r>
              <a:rPr lang="en-US" dirty="0"/>
              <a:t> reinstate the shared matches tool.  To identify the largest segments and maintain the 100 </a:t>
            </a:r>
            <a:r>
              <a:rPr lang="en-US" dirty="0" err="1"/>
              <a:t>cM</a:t>
            </a:r>
            <a:r>
              <a:rPr lang="en-US" dirty="0"/>
              <a:t> threshold, you can scroll down until you see DNA sharing at 1.4%.  Then identify these matches with the fewest segments. That would get you the highest average segment length.  1.4% equals about 100 </a:t>
            </a:r>
            <a:r>
              <a:rPr lang="en-US" dirty="0" err="1"/>
              <a:t>cM.</a:t>
            </a:r>
            <a:r>
              <a:rPr lang="en-US" dirty="0"/>
              <a:t>  If you want to get a 12 segment length average you have to look for matches that share 8 segments or less with you.</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24</a:t>
            </a:fld>
            <a:endParaRPr lang="en-US" altLang="en-US" dirty="0"/>
          </a:p>
        </p:txBody>
      </p:sp>
    </p:spTree>
    <p:extLst>
      <p:ext uri="{BB962C8B-B14F-4D97-AF65-F5344CB8AC3E}">
        <p14:creationId xmlns:p14="http://schemas.microsoft.com/office/powerpoint/2010/main" val="1090855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onto MyHeritage.  They offer lots of great analytical tools.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25</a:t>
            </a:fld>
            <a:endParaRPr lang="en-US" altLang="en-US" dirty="0"/>
          </a:p>
        </p:txBody>
      </p:sp>
    </p:spTree>
    <p:extLst>
      <p:ext uri="{BB962C8B-B14F-4D97-AF65-F5344CB8AC3E}">
        <p14:creationId xmlns:p14="http://schemas.microsoft.com/office/powerpoint/2010/main" val="3501601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their best tools are </a:t>
            </a:r>
            <a:r>
              <a:rPr lang="en-US" dirty="0" err="1"/>
              <a:t>cM</a:t>
            </a:r>
            <a:r>
              <a:rPr lang="en-US" dirty="0"/>
              <a:t> Explainer, </a:t>
            </a:r>
            <a:r>
              <a:rPr lang="en-US" dirty="0" err="1"/>
              <a:t>Chromsome</a:t>
            </a:r>
            <a:r>
              <a:rPr lang="en-US" dirty="0"/>
              <a:t> Browser and </a:t>
            </a:r>
            <a:r>
              <a:rPr lang="en-US" dirty="0" err="1"/>
              <a:t>Autoclusters</a:t>
            </a:r>
            <a:r>
              <a:rPr lang="en-US" dirty="0"/>
              <a:t>.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26</a:t>
            </a:fld>
            <a:endParaRPr lang="en-US" altLang="en-US" dirty="0"/>
          </a:p>
        </p:txBody>
      </p:sp>
    </p:spTree>
    <p:extLst>
      <p:ext uri="{BB962C8B-B14F-4D97-AF65-F5344CB8AC3E}">
        <p14:creationId xmlns:p14="http://schemas.microsoft.com/office/powerpoint/2010/main" val="22526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a:t>
            </a:r>
            <a:r>
              <a:rPr lang="en-US" dirty="0" err="1"/>
              <a:t>cM</a:t>
            </a:r>
            <a:r>
              <a:rPr lang="en-US" dirty="0"/>
              <a:t> Explainer.  At the top of the page, I input my shared </a:t>
            </a:r>
            <a:r>
              <a:rPr lang="en-US" dirty="0" err="1"/>
              <a:t>cM</a:t>
            </a:r>
            <a:r>
              <a:rPr lang="en-US" dirty="0"/>
              <a:t> with another match.  Then I input my age and by matches age.  Based on that info, MyHeritage can project our relationship.</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27</a:t>
            </a:fld>
            <a:endParaRPr lang="en-US" altLang="en-US" dirty="0"/>
          </a:p>
        </p:txBody>
      </p:sp>
    </p:spTree>
    <p:extLst>
      <p:ext uri="{BB962C8B-B14F-4D97-AF65-F5344CB8AC3E}">
        <p14:creationId xmlns:p14="http://schemas.microsoft.com/office/powerpoint/2010/main" val="2914248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below that relationship calculator, they nicely illustrate the potential links via this tree.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28</a:t>
            </a:fld>
            <a:endParaRPr lang="en-US" altLang="en-US" dirty="0"/>
          </a:p>
        </p:txBody>
      </p:sp>
    </p:spTree>
    <p:extLst>
      <p:ext uri="{BB962C8B-B14F-4D97-AF65-F5344CB8AC3E}">
        <p14:creationId xmlns:p14="http://schemas.microsoft.com/office/powerpoint/2010/main" val="314903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t>
            </a:r>
            <a:r>
              <a:rPr lang="en-US" dirty="0" err="1"/>
              <a:t>FamilyTreeDNA</a:t>
            </a:r>
            <a:r>
              <a:rPr lang="en-US" dirty="0"/>
              <a:t>.  You can see I currently have 37,321 matches.  How many do you have?  They also predict paternal, maternal or both. So of the 37,321 matches, 15,210 are considered to be paternal side matches, 6,400 are considered to be maternal side.  And 3,806  matches are related to me through both my parents. These three numbers don’t add up to my total matches because the DNA sharing may be too little to project. By clicking “sort by” you have the opportunity to view or categorize your matches.</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29</a:t>
            </a:fld>
            <a:endParaRPr lang="en-US" altLang="en-US" dirty="0"/>
          </a:p>
        </p:txBody>
      </p:sp>
    </p:spTree>
    <p:extLst>
      <p:ext uri="{BB962C8B-B14F-4D97-AF65-F5344CB8AC3E}">
        <p14:creationId xmlns:p14="http://schemas.microsoft.com/office/powerpoint/2010/main" val="356636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that looks like. Some of those sorting tools can be very useful.</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30</a:t>
            </a:fld>
            <a:endParaRPr lang="en-US" altLang="en-US" dirty="0"/>
          </a:p>
        </p:txBody>
      </p:sp>
    </p:spTree>
    <p:extLst>
      <p:ext uri="{BB962C8B-B14F-4D97-AF65-F5344CB8AC3E}">
        <p14:creationId xmlns:p14="http://schemas.microsoft.com/office/powerpoint/2010/main" val="139437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on, let’s talk about </a:t>
            </a:r>
            <a:r>
              <a:rPr lang="en-US" b="1" dirty="0"/>
              <a:t>pedigree collapse</a:t>
            </a:r>
            <a:r>
              <a:rPr lang="en-US" dirty="0"/>
              <a:t>.  This is different than endogamy.  It’s usually easier to deal with when reviewing our matches.  An example is when two brothers marry two sisters. That’s a collapse in the tree.</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2940297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GEDmatch</a:t>
            </a:r>
            <a:r>
              <a:rPr lang="en-US" dirty="0"/>
              <a:t> just introduced a new tool called </a:t>
            </a:r>
            <a:r>
              <a:rPr lang="en-US" dirty="0" err="1"/>
              <a:t>AutoCluster</a:t>
            </a:r>
            <a:r>
              <a:rPr lang="en-US" dirty="0"/>
              <a:t> Endogamy. It’s in their Tier One stable of tools which requires a payment.  You can pay them either $15 for one month or $120 per year.  </a:t>
            </a:r>
            <a:r>
              <a:rPr lang="en-US" dirty="0" err="1"/>
              <a:t>DNAPainter</a:t>
            </a:r>
            <a:r>
              <a:rPr lang="en-US" dirty="0"/>
              <a:t> just introduced the WATO+ tool.  This plus feature attempts to address the endogamous population.  The normal WATO tool was not helpful to endogamous testers.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31</a:t>
            </a:fld>
            <a:endParaRPr lang="en-US" altLang="en-US" dirty="0"/>
          </a:p>
        </p:txBody>
      </p:sp>
    </p:spTree>
    <p:extLst>
      <p:ext uri="{BB962C8B-B14F-4D97-AF65-F5344CB8AC3E}">
        <p14:creationId xmlns:p14="http://schemas.microsoft.com/office/powerpoint/2010/main" val="463216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listening. Hope you got something out this. Feel free to contact me.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32</a:t>
            </a:fld>
            <a:endParaRPr lang="en-US" altLang="en-US" dirty="0"/>
          </a:p>
        </p:txBody>
      </p:sp>
    </p:spTree>
    <p:extLst>
      <p:ext uri="{BB962C8B-B14F-4D97-AF65-F5344CB8AC3E}">
        <p14:creationId xmlns:p14="http://schemas.microsoft.com/office/powerpoint/2010/main" val="95883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fictitious family tree with two first cousins marrying and having little Alvin.  So now Alvin has only three sets of great grandparents rather than 4. In this example, Alvin Holtzman would expect to inherit more DNA (about twice more) from the double dose great grandparents than the other single dose great grandparents. When this event is within the last few </a:t>
            </a:r>
            <a:r>
              <a:rPr lang="en-US" dirty="0" err="1"/>
              <a:t>generataions</a:t>
            </a:r>
            <a:r>
              <a:rPr lang="en-US" dirty="0"/>
              <a:t> it’s easier to work with.  Somewhere in the past, we </a:t>
            </a:r>
            <a:r>
              <a:rPr lang="en-US" b="1" dirty="0"/>
              <a:t>all</a:t>
            </a:r>
            <a:r>
              <a:rPr lang="en-US" dirty="0"/>
              <a:t> most likely have such an event but don’t have the documentation.</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352398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 is that your DNA sharing with your match will be overstated.  A double first cousin could share about 1,700 total </a:t>
            </a:r>
            <a:r>
              <a:rPr lang="en-US" dirty="0" err="1"/>
              <a:t>cM</a:t>
            </a:r>
            <a:r>
              <a:rPr lang="en-US" dirty="0"/>
              <a:t>, rather than the usual 866 </a:t>
            </a:r>
            <a:r>
              <a:rPr lang="en-US" dirty="0" err="1"/>
              <a:t>cM.</a:t>
            </a:r>
            <a:r>
              <a:rPr lang="en-US" dirty="0"/>
              <a:t>  This is usually a one-off and often known by the genealogist so that the </a:t>
            </a:r>
            <a:r>
              <a:rPr lang="en-US" dirty="0" err="1"/>
              <a:t>overstatedness</a:t>
            </a:r>
            <a:r>
              <a:rPr lang="en-US" dirty="0"/>
              <a:t> of the relationships can be taken into account. In case you are not aware, there are about 7,000 </a:t>
            </a:r>
            <a:r>
              <a:rPr lang="en-US" dirty="0" err="1"/>
              <a:t>cM</a:t>
            </a:r>
            <a:r>
              <a:rPr lang="en-US" dirty="0"/>
              <a:t> in each of us.  If we were identical twins we would share 7,000 </a:t>
            </a:r>
            <a:r>
              <a:rPr lang="en-US" dirty="0" err="1"/>
              <a:t>cM.</a:t>
            </a:r>
            <a:r>
              <a:rPr lang="en-US" dirty="0"/>
              <a:t>   Each parent contributes about 3,500 </a:t>
            </a:r>
            <a:r>
              <a:rPr lang="en-US" dirty="0" err="1"/>
              <a:t>cM.</a:t>
            </a:r>
            <a:r>
              <a:rPr lang="en-US" dirty="0"/>
              <a:t>  A sibling shares about 2,600 </a:t>
            </a:r>
            <a:r>
              <a:rPr lang="en-US" dirty="0" err="1"/>
              <a:t>cM.</a:t>
            </a:r>
            <a:r>
              <a:rPr lang="en-US" dirty="0"/>
              <a:t> A grandparent shares an average of 1750 </a:t>
            </a:r>
            <a:r>
              <a:rPr lang="en-US" dirty="0" err="1"/>
              <a:t>cM.</a:t>
            </a:r>
            <a:r>
              <a:rPr lang="en-US" dirty="0"/>
              <a:t>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83962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partial view of the Chromosome browser.  The Browser can be a very useful tool.  The browser shows all 22 autosomal genes but I only had room to view the first 7 chromosomes here.  It illustrates just where you share DNA with your match. Each colored bar represent a segment length. They show where I match to my match. You can see some are longer than others.  The </a:t>
            </a:r>
            <a:r>
              <a:rPr lang="en-US" b="1" dirty="0"/>
              <a:t>larger the segment, the closer relationship</a:t>
            </a:r>
            <a:r>
              <a:rPr lang="en-US" dirty="0"/>
              <a:t>.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300586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Endogamy is pedigree collapse on steroids.  It’s especially noticeable starting past 2</a:t>
            </a:r>
            <a:r>
              <a:rPr lang="en-US" baseline="30000" dirty="0"/>
              <a:t>nd</a:t>
            </a:r>
            <a:r>
              <a:rPr lang="en-US" dirty="0"/>
              <a:t> cousins. Someone who is projected to be a 3</a:t>
            </a:r>
            <a:r>
              <a:rPr lang="en-US" baseline="30000" dirty="0"/>
              <a:t>rd</a:t>
            </a:r>
            <a:r>
              <a:rPr lang="en-US" dirty="0"/>
              <a:t> cousin, may really be a 4</a:t>
            </a:r>
            <a:r>
              <a:rPr lang="en-US" baseline="30000" dirty="0"/>
              <a:t>th</a:t>
            </a:r>
            <a:r>
              <a:rPr lang="en-US" dirty="0"/>
              <a:t>, 5</a:t>
            </a:r>
            <a:r>
              <a:rPr lang="en-US" baseline="30000" dirty="0"/>
              <a:t>th</a:t>
            </a:r>
            <a:r>
              <a:rPr lang="en-US" dirty="0"/>
              <a:t> or even10</a:t>
            </a:r>
            <a:r>
              <a:rPr lang="en-US" baseline="30000" dirty="0"/>
              <a:t>th</a:t>
            </a:r>
            <a:r>
              <a:rPr lang="en-US" dirty="0"/>
              <a:t> cousin.   I currently have over 168,000 matches on ancestrydna.com.  That’s probably at least three to five times as many as those who do not have to deal with endogamy.  So, when I look at my match, </a:t>
            </a:r>
            <a:r>
              <a:rPr lang="en-US" i="1" dirty="0"/>
              <a:t>I</a:t>
            </a:r>
            <a:r>
              <a:rPr lang="en-US" dirty="0"/>
              <a:t> have difficulty connecting them to my tree.  I most often have no common surnames names </a:t>
            </a:r>
            <a:r>
              <a:rPr lang="en-US" b="1" dirty="0"/>
              <a:t>and</a:t>
            </a:r>
            <a:r>
              <a:rPr lang="en-US" dirty="0"/>
              <a:t> </a:t>
            </a:r>
            <a:r>
              <a:rPr lang="en-US" b="1" dirty="0"/>
              <a:t>NO</a:t>
            </a:r>
            <a:r>
              <a:rPr lang="en-US" dirty="0"/>
              <a:t> documentation (</a:t>
            </a:r>
            <a:r>
              <a:rPr lang="en-US" dirty="0" err="1"/>
              <a:t>ie</a:t>
            </a:r>
            <a:r>
              <a:rPr lang="en-US" dirty="0"/>
              <a:t> census records, birth, marriage </a:t>
            </a:r>
            <a:r>
              <a:rPr lang="en-US" dirty="0" err="1"/>
              <a:t>etc</a:t>
            </a:r>
            <a:r>
              <a:rPr lang="en-US" dirty="0"/>
              <a:t>) to substantiate the connection.  Most Ashkenazi Jews were not mandated to adopt last names until about 1800. As we work to find the common ancestor, the best clue is a common location such as a town or small region (not country because those borders changed often.)</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1383417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Endogamy is very sly and certainly not obvious.  With the last 40 generations of Ashkenazi Jews marrying each other, the cumulative effect is staggering and mind bending.  Nearly all Ashkenazi have matches that don’t link to one common ancestor.  Rather we have multiple common ancestors. Endogamous people share many more </a:t>
            </a:r>
            <a:r>
              <a:rPr lang="en-US" b="1" dirty="0"/>
              <a:t>smaller segments </a:t>
            </a:r>
            <a:r>
              <a:rPr lang="en-US" dirty="0"/>
              <a:t>than non-endogamous people. This sharing can be put into two groups.  Identical by State means a particular segment is commonly found in the entire database of like testers, such as an </a:t>
            </a:r>
            <a:r>
              <a:rPr lang="en-US" dirty="0" err="1"/>
              <a:t>identifyable</a:t>
            </a:r>
            <a:r>
              <a:rPr lang="en-US" dirty="0"/>
              <a:t> ethnicity like Ashkenazi.   Identical by descent is considered a better barometer leading to a common ancestor.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3941027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endogamous testers were receiving very over stated relationships.  For instance, many matches were coming up as 2</a:t>
            </a:r>
            <a:r>
              <a:rPr lang="en-US" baseline="30000" dirty="0"/>
              <a:t>nd</a:t>
            </a:r>
            <a:r>
              <a:rPr lang="en-US" dirty="0"/>
              <a:t> cousins but in fact were more like 4</a:t>
            </a:r>
            <a:r>
              <a:rPr lang="en-US" baseline="30000" dirty="0"/>
              <a:t>th</a:t>
            </a:r>
            <a:r>
              <a:rPr lang="en-US" dirty="0"/>
              <a:t> cousins.  Ancestry, for instance, uses what they call Timber.  It reduces the total </a:t>
            </a:r>
            <a:r>
              <a:rPr lang="en-US" dirty="0" err="1"/>
              <a:t>cM</a:t>
            </a:r>
            <a:r>
              <a:rPr lang="en-US" dirty="0"/>
              <a:t> by removing DNA commonly found in all Ashkenazi and tries to leave in the </a:t>
            </a:r>
            <a:r>
              <a:rPr lang="en-US" dirty="0" err="1"/>
              <a:t>cM</a:t>
            </a:r>
            <a:r>
              <a:rPr lang="en-US" dirty="0"/>
              <a:t> that reflect </a:t>
            </a:r>
            <a:r>
              <a:rPr lang="en-US" dirty="0" err="1"/>
              <a:t>IBDescent</a:t>
            </a:r>
            <a:r>
              <a:rPr lang="en-US" dirty="0"/>
              <a:t>.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1466693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DB60B1-BEF5-4848-BB02-98EBFE355C13}"/>
              </a:ext>
            </a:extLst>
          </p:cNvPr>
          <p:cNvPicPr>
            <a:picLocks noChangeAspect="1"/>
          </p:cNvPicPr>
          <p:nvPr userDrawn="1"/>
        </p:nvPicPr>
        <p:blipFill>
          <a:blip r:embed="rId2"/>
          <a:srcRect/>
          <a:stretch/>
        </p:blipFill>
        <p:spPr>
          <a:xfrm>
            <a:off x="0" y="1"/>
            <a:ext cx="12191998" cy="6857999"/>
          </a:xfrm>
          <a:prstGeom prst="rect">
            <a:avLst/>
          </a:prstGeom>
        </p:spPr>
      </p:pic>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442012" y="2766219"/>
            <a:ext cx="6220101" cy="1325563"/>
          </a:xfrm>
          <a:prstGeom prst="rect">
            <a:avLst/>
          </a:prstGeom>
        </p:spPr>
        <p:txBody>
          <a:bodyPr/>
          <a:lstStyle>
            <a:lvl1pPr>
              <a:defRPr b="1"/>
            </a:lvl1pPr>
          </a:lstStyle>
          <a:p>
            <a:r>
              <a:rPr lang="en-US" dirty="0"/>
              <a:t>Insert title here</a:t>
            </a:r>
          </a:p>
        </p:txBody>
      </p:sp>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dirty="0"/>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dirty="0"/>
              <a:t>Insert content here</a:t>
            </a:r>
          </a:p>
        </p:txBody>
      </p:sp>
      <p:pic>
        <p:nvPicPr>
          <p:cNvPr id="6" name="Picture Placeholder 5" descr="Red, blue grey white pattern background">
            <a:extLst>
              <a:ext uri="{FF2B5EF4-FFF2-40B4-BE49-F238E27FC236}">
                <a16:creationId xmlns:a16="http://schemas.microsoft.com/office/drawing/2014/main" id="{906BF34F-6945-4E11-BAEC-F66F7254C4C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99582"/>
            <a:ext cx="12192000" cy="858417"/>
          </a:xfrm>
          <a:prstGeom prst="rect">
            <a:avLst/>
          </a:prstGeom>
        </p:spPr>
      </p:pic>
    </p:spTree>
    <p:extLst>
      <p:ext uri="{BB962C8B-B14F-4D97-AF65-F5344CB8AC3E}">
        <p14:creationId xmlns:p14="http://schemas.microsoft.com/office/powerpoint/2010/main" val="495523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Pattern Content Blu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accent2"/>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5" name="Picture Placeholder 6" descr="Red, blue grey white pattern background">
            <a:extLst>
              <a:ext uri="{FF2B5EF4-FFF2-40B4-BE49-F238E27FC236}">
                <a16:creationId xmlns:a16="http://schemas.microsoft.com/office/drawing/2014/main" id="{BC85C715-EF0D-4E33-AC89-C35DD2596E5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4767943" cy="6858000"/>
          </a:xfrm>
          <a:prstGeom prst="rect">
            <a:avLst/>
          </a:prstGeom>
        </p:spPr>
      </p:pic>
    </p:spTree>
    <p:extLst>
      <p:ext uri="{BB962C8B-B14F-4D97-AF65-F5344CB8AC3E}">
        <p14:creationId xmlns:p14="http://schemas.microsoft.com/office/powerpoint/2010/main" val="8403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ight Patter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accent2"/>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340929"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6" name="Picture Placeholder 5" descr="Red, blue grey white pattern background">
            <a:extLst>
              <a:ext uri="{FF2B5EF4-FFF2-40B4-BE49-F238E27FC236}">
                <a16:creationId xmlns:a16="http://schemas.microsoft.com/office/drawing/2014/main" id="{8FD53BA4-73D2-4CCA-8580-11F4221524F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427166" y="0"/>
            <a:ext cx="4764834" cy="6858000"/>
          </a:xfrm>
          <a:prstGeom prst="rect">
            <a:avLst/>
          </a:prstGeom>
        </p:spPr>
      </p:pic>
    </p:spTree>
    <p:extLst>
      <p:ext uri="{BB962C8B-B14F-4D97-AF65-F5344CB8AC3E}">
        <p14:creationId xmlns:p14="http://schemas.microsoft.com/office/powerpoint/2010/main" val="17207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2"/>
        </a:solidFill>
        <a:effectLst/>
      </p:bgPr>
    </p:bg>
    <p:spTree>
      <p:nvGrpSpPr>
        <p:cNvPr id="1" name=""/>
        <p:cNvGrpSpPr/>
        <p:nvPr/>
      </p:nvGrpSpPr>
      <p:grpSpPr>
        <a:xfrm>
          <a:off x="0" y="0"/>
          <a:ext cx="0" cy="0"/>
          <a:chOff x="0" y="0"/>
          <a:chExt cx="0" cy="0"/>
        </a:xfrm>
      </p:grpSpPr>
      <p:pic>
        <p:nvPicPr>
          <p:cNvPr id="8" name="Picture Placeholder 6" descr="White Striped background">
            <a:extLst>
              <a:ext uri="{FF2B5EF4-FFF2-40B4-BE49-F238E27FC236}">
                <a16:creationId xmlns:a16="http://schemas.microsoft.com/office/drawing/2014/main" id="{3917D528-010E-4303-97BF-F7F67BC661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32408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2"/>
                </a:solidFill>
              </a:defRPr>
            </a:lvl1pPr>
          </a:lstStyle>
          <a:p>
            <a:r>
              <a:rPr lang="en-US" dirty="0"/>
              <a:t>Insert title here</a:t>
            </a:r>
          </a:p>
        </p:txBody>
      </p:sp>
      <p:sp>
        <p:nvSpPr>
          <p:cNvPr id="10" name="Text Placeholder 15">
            <a:extLst>
              <a:ext uri="{FF2B5EF4-FFF2-40B4-BE49-F238E27FC236}">
                <a16:creationId xmlns:a16="http://schemas.microsoft.com/office/drawing/2014/main" id="{780F473D-F2DF-4163-AB6E-F7327F60EC4A}"/>
              </a:ext>
            </a:extLst>
          </p:cNvPr>
          <p:cNvSpPr>
            <a:spLocks noGrp="1"/>
          </p:cNvSpPr>
          <p:nvPr>
            <p:ph type="body" sz="quarter" idx="11" hasCustomPrompt="1"/>
          </p:nvPr>
        </p:nvSpPr>
        <p:spPr>
          <a:xfrm>
            <a:off x="762000" y="1432562"/>
            <a:ext cx="10667999" cy="1158237"/>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dirty="0"/>
              <a:t>Insert subtitle here</a:t>
            </a:r>
          </a:p>
          <a:p>
            <a:pPr lvl="1"/>
            <a:r>
              <a:rPr lang="en-US" dirty="0"/>
              <a:t>Insert content here</a:t>
            </a:r>
          </a:p>
        </p:txBody>
      </p:sp>
      <p:sp>
        <p:nvSpPr>
          <p:cNvPr id="11" name="Table Placeholder 10">
            <a:extLst>
              <a:ext uri="{FF2B5EF4-FFF2-40B4-BE49-F238E27FC236}">
                <a16:creationId xmlns:a16="http://schemas.microsoft.com/office/drawing/2014/main" id="{7DC18506-6205-438F-AA5C-D337F9975FC3}"/>
              </a:ext>
            </a:extLst>
          </p:cNvPr>
          <p:cNvSpPr>
            <a:spLocks noGrp="1"/>
          </p:cNvSpPr>
          <p:nvPr>
            <p:ph type="tbl" sz="quarter" idx="12" hasCustomPrompt="1"/>
          </p:nvPr>
        </p:nvSpPr>
        <p:spPr>
          <a:xfrm>
            <a:off x="757381" y="2591662"/>
            <a:ext cx="10667999" cy="2833776"/>
          </a:xfrm>
          <a:prstGeom prst="rect">
            <a:avLst/>
          </a:prstGeom>
        </p:spPr>
        <p:txBody>
          <a:bodyPr/>
          <a:lstStyle>
            <a:lvl1pPr marL="0" indent="0">
              <a:buNone/>
              <a:defRPr sz="1800" b="0"/>
            </a:lvl1pPr>
          </a:lstStyle>
          <a:p>
            <a:r>
              <a:rPr lang="en-US" dirty="0"/>
              <a:t>Insert content here</a:t>
            </a:r>
          </a:p>
        </p:txBody>
      </p:sp>
      <p:pic>
        <p:nvPicPr>
          <p:cNvPr id="7" name="Picture Placeholder 5" descr="Red, blue grey white pattern background">
            <a:extLst>
              <a:ext uri="{FF2B5EF4-FFF2-40B4-BE49-F238E27FC236}">
                <a16:creationId xmlns:a16="http://schemas.microsoft.com/office/drawing/2014/main" id="{CD2D4C14-919B-45F8-8FB9-55AAC8A8FCF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90252"/>
            <a:ext cx="12192000" cy="867748"/>
          </a:xfrm>
          <a:prstGeom prst="rect">
            <a:avLst/>
          </a:prstGeom>
        </p:spPr>
      </p:pic>
    </p:spTree>
    <p:extLst>
      <p:ext uri="{BB962C8B-B14F-4D97-AF65-F5344CB8AC3E}">
        <p14:creationId xmlns:p14="http://schemas.microsoft.com/office/powerpoint/2010/main" val="142291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atter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accent1"/>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6" name="Picture Placeholder 6" descr="Red, blue grey white pattern background">
            <a:extLst>
              <a:ext uri="{FF2B5EF4-FFF2-40B4-BE49-F238E27FC236}">
                <a16:creationId xmlns:a16="http://schemas.microsoft.com/office/drawing/2014/main" id="{3A82D859-AED3-485F-A04E-40320B1043A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4767943" cy="6858000"/>
          </a:xfrm>
          <a:prstGeom prst="rect">
            <a:avLst/>
          </a:prstGeom>
        </p:spPr>
      </p:pic>
    </p:spTree>
    <p:extLst>
      <p:ext uri="{BB962C8B-B14F-4D97-AF65-F5344CB8AC3E}">
        <p14:creationId xmlns:p14="http://schemas.microsoft.com/office/powerpoint/2010/main" val="21898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3">
                    <a:lumMod val="75000"/>
                  </a:schemeClr>
                </a:solidFill>
              </a:defRPr>
            </a:lvl1pPr>
          </a:lstStyle>
          <a:p>
            <a:r>
              <a:rPr lang="en-US" dirty="0"/>
              <a:t>Insert title here</a:t>
            </a:r>
          </a:p>
        </p:txBody>
      </p:sp>
      <p:sp>
        <p:nvSpPr>
          <p:cNvPr id="7" name="Text Placeholder 15">
            <a:extLst>
              <a:ext uri="{FF2B5EF4-FFF2-40B4-BE49-F238E27FC236}">
                <a16:creationId xmlns:a16="http://schemas.microsoft.com/office/drawing/2014/main" id="{DF03C311-DDF4-44A3-9D51-D5FDC4A8E7B5}"/>
              </a:ext>
            </a:extLst>
          </p:cNvPr>
          <p:cNvSpPr>
            <a:spLocks noGrp="1"/>
          </p:cNvSpPr>
          <p:nvPr>
            <p:ph type="body" sz="quarter" idx="11" hasCustomPrompt="1"/>
          </p:nvPr>
        </p:nvSpPr>
        <p:spPr>
          <a:xfrm>
            <a:off x="762000" y="1432562"/>
            <a:ext cx="10667999" cy="927425"/>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dirty="0"/>
              <a:t>Insert subtitle here</a:t>
            </a:r>
          </a:p>
          <a:p>
            <a:pPr lvl="1"/>
            <a:r>
              <a:rPr lang="en-US" dirty="0"/>
              <a:t>Insert content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762001" y="2369129"/>
            <a:ext cx="10667998" cy="3343657"/>
          </a:xfrm>
          <a:prstGeom prst="rect">
            <a:avLst/>
          </a:prstGeom>
        </p:spPr>
        <p:txBody>
          <a:bodyPr/>
          <a:lstStyle>
            <a:lvl1pPr marL="0" indent="0">
              <a:buNone/>
              <a:defRPr sz="1800" b="0"/>
            </a:lvl1pPr>
          </a:lstStyle>
          <a:p>
            <a:r>
              <a:rPr lang="en-US" dirty="0"/>
              <a:t>Insert Content here</a:t>
            </a:r>
          </a:p>
        </p:txBody>
      </p:sp>
      <p:pic>
        <p:nvPicPr>
          <p:cNvPr id="9" name="Picture Placeholder 8" descr="Red, blue grey white pattern background">
            <a:extLst>
              <a:ext uri="{FF2B5EF4-FFF2-40B4-BE49-F238E27FC236}">
                <a16:creationId xmlns:a16="http://schemas.microsoft.com/office/drawing/2014/main" id="{EFDBB6A3-9760-4B41-9E31-6D5DD396E16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99582"/>
            <a:ext cx="12192000" cy="858417"/>
          </a:xfrm>
          <a:prstGeom prst="rect">
            <a:avLst/>
          </a:prstGeom>
        </p:spPr>
      </p:pic>
    </p:spTree>
    <p:extLst>
      <p:ext uri="{BB962C8B-B14F-4D97-AF65-F5344CB8AC3E}">
        <p14:creationId xmlns:p14="http://schemas.microsoft.com/office/powerpoint/2010/main" val="429462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F45076F-4240-4B40-8CE4-637DD751A68B}"/>
              </a:ext>
            </a:extLst>
          </p:cNvPr>
          <p:cNvSpPr>
            <a:spLocks noGrp="1"/>
          </p:cNvSpPr>
          <p:nvPr>
            <p:ph type="title" hasCustomPrompt="1"/>
          </p:nvPr>
        </p:nvSpPr>
        <p:spPr>
          <a:xfrm>
            <a:off x="762000" y="715963"/>
            <a:ext cx="5334000" cy="1189038"/>
          </a:xfrm>
          <a:prstGeom prst="rect">
            <a:avLst/>
          </a:prstGeom>
        </p:spPr>
        <p:txBody>
          <a:bodyPr anchor="t">
            <a:normAutofit/>
          </a:bodyPr>
          <a:lstStyle>
            <a:lvl1pPr>
              <a:spcBef>
                <a:spcPts val="1000"/>
              </a:spcBef>
              <a:defRPr sz="4000" b="1">
                <a:solidFill>
                  <a:schemeClr val="accent2"/>
                </a:solidFill>
              </a:defRPr>
            </a:lvl1pPr>
          </a:lstStyle>
          <a:p>
            <a:r>
              <a:rPr lang="en-US" dirty="0"/>
              <a:t>Insert title here</a:t>
            </a:r>
          </a:p>
        </p:txBody>
      </p:sp>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hasCustomPrompt="1"/>
          </p:nvPr>
        </p:nvSpPr>
        <p:spPr>
          <a:xfrm>
            <a:off x="762000" y="1905000"/>
            <a:ext cx="5334000" cy="3276600"/>
          </a:xfrm>
          <a:prstGeom prst="rect">
            <a:avLst/>
          </a:prstGeom>
        </p:spPr>
        <p:txBody>
          <a:bodyPr/>
          <a:lstStyle>
            <a:lvl1pPr marL="0" indent="0">
              <a:lnSpc>
                <a:spcPct val="100000"/>
              </a:lnSpc>
              <a:buNone/>
              <a:defRPr sz="1800" b="1"/>
            </a:lvl1pPr>
            <a:lvl2pPr marL="228600">
              <a:lnSpc>
                <a:spcPct val="100000"/>
              </a:lnSpc>
              <a:spcBef>
                <a:spcPts val="1000"/>
              </a:spcBef>
              <a:defRPr sz="1800"/>
            </a:lvl2pPr>
          </a:lstStyle>
          <a:p>
            <a:pPr lvl="0"/>
            <a:r>
              <a:rPr lang="en-US" dirty="0"/>
              <a:t>Insert subtitle here</a:t>
            </a:r>
          </a:p>
          <a:p>
            <a:pPr lvl="1"/>
            <a:r>
              <a:rPr lang="en-US" dirty="0"/>
              <a:t>Insert content here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prstGeom prst="rect">
            <a:avLst/>
          </a:prstGeom>
          <a:solidFill>
            <a:schemeClr val="tx2"/>
          </a:solidFill>
        </p:spPr>
        <p:txBody>
          <a:bodyPr>
            <a:normAutofit/>
          </a:bodyPr>
          <a:lstStyle>
            <a:lvl1pPr algn="ctr">
              <a:buNone/>
              <a:defRPr sz="1600"/>
            </a:lvl1pPr>
          </a:lstStyle>
          <a:p>
            <a:r>
              <a:rPr lang="en-US"/>
              <a:t>Click icon to add picture</a:t>
            </a:r>
            <a:endParaRPr lang="en-US" dirty="0"/>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305541"/>
            <a:ext cx="4572000" cy="2362200"/>
          </a:xfrm>
          <a:prstGeom prst="rect">
            <a:avLst/>
          </a:prstGeom>
          <a:solidFill>
            <a:schemeClr val="tx2"/>
          </a:solidFill>
        </p:spPr>
        <p:txBody>
          <a:bodyPr>
            <a:normAutofit/>
          </a:bodyPr>
          <a:lstStyle>
            <a:lvl1pPr algn="ctr">
              <a:buNone/>
              <a:defRPr sz="1600"/>
            </a:lvl1pPr>
          </a:lstStyle>
          <a:p>
            <a:r>
              <a:rPr lang="en-US"/>
              <a:t>Click icon to add picture</a:t>
            </a:r>
            <a:endParaRPr lang="en-US" dirty="0"/>
          </a:p>
        </p:txBody>
      </p:sp>
      <p:pic>
        <p:nvPicPr>
          <p:cNvPr id="11" name="Picture Placeholder 5" descr="Red, blue grey white pattern background">
            <a:extLst>
              <a:ext uri="{FF2B5EF4-FFF2-40B4-BE49-F238E27FC236}">
                <a16:creationId xmlns:a16="http://schemas.microsoft.com/office/drawing/2014/main" id="{1014381E-E235-4624-9267-69EEEE9826F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80922"/>
            <a:ext cx="12192000" cy="877078"/>
          </a:xfrm>
          <a:prstGeom prst="rect">
            <a:avLst/>
          </a:prstGeom>
        </p:spPr>
      </p:pic>
    </p:spTree>
    <p:extLst>
      <p:ext uri="{BB962C8B-B14F-4D97-AF65-F5344CB8AC3E}">
        <p14:creationId xmlns:p14="http://schemas.microsoft.com/office/powerpoint/2010/main" val="158668017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Pattern Content Gra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accent3">
                    <a:lumMod val="75000"/>
                  </a:schemeClr>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477000"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5" name="Picture Placeholder 6" descr="Red, blue grey white pattern background">
            <a:extLst>
              <a:ext uri="{FF2B5EF4-FFF2-40B4-BE49-F238E27FC236}">
                <a16:creationId xmlns:a16="http://schemas.microsoft.com/office/drawing/2014/main" id="{6696C96D-182E-490E-A117-B60FF185367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427166" y="0"/>
            <a:ext cx="4764834" cy="6858000"/>
          </a:xfrm>
          <a:prstGeom prst="rect">
            <a:avLst/>
          </a:prstGeom>
        </p:spPr>
      </p:pic>
    </p:spTree>
    <p:extLst>
      <p:ext uri="{BB962C8B-B14F-4D97-AF65-F5344CB8AC3E}">
        <p14:creationId xmlns:p14="http://schemas.microsoft.com/office/powerpoint/2010/main" val="395142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accent1"/>
        </a:solidFill>
        <a:effectLst/>
      </p:bgPr>
    </p:bg>
    <p:spTree>
      <p:nvGrpSpPr>
        <p:cNvPr id="1" name=""/>
        <p:cNvGrpSpPr/>
        <p:nvPr/>
      </p:nvGrpSpPr>
      <p:grpSpPr>
        <a:xfrm>
          <a:off x="0" y="0"/>
          <a:ext cx="0" cy="0"/>
          <a:chOff x="0" y="0"/>
          <a:chExt cx="0" cy="0"/>
        </a:xfrm>
      </p:grpSpPr>
      <p:pic>
        <p:nvPicPr>
          <p:cNvPr id="8" name="Picture Placeholder 6" descr="Picture placeholder ">
            <a:extLst>
              <a:ext uri="{FF2B5EF4-FFF2-40B4-BE49-F238E27FC236}">
                <a16:creationId xmlns:a16="http://schemas.microsoft.com/office/drawing/2014/main" id="{21F9B252-B7D4-4DA8-92E8-8A98BFEF41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41007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691" r:id="rId4"/>
    <p:sldLayoutId id="2147483701" r:id="rId5"/>
    <p:sldLayoutId id="2147483706" r:id="rId6"/>
    <p:sldLayoutId id="2147483702" r:id="rId7"/>
    <p:sldLayoutId id="2147483704" r:id="rId8"/>
    <p:sldLayoutId id="2147483703" r:id="rId9"/>
    <p:sldLayoutId id="2147483690" r:id="rId10"/>
    <p:sldLayoutId id="2147483708"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app.gedmatch.com/AutoClusterEndogamy.php"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title"/>
          </p:nvPr>
        </p:nvSpPr>
        <p:spPr>
          <a:xfrm>
            <a:off x="5442012" y="2766219"/>
            <a:ext cx="6220101" cy="1356419"/>
          </a:xfrm>
        </p:spPr>
        <p:txBody>
          <a:bodyPr anchor="ctr">
            <a:noAutofit/>
          </a:bodyPr>
          <a:lstStyle/>
          <a:p>
            <a:r>
              <a:rPr lang="en-US" altLang="en-US" dirty="0">
                <a:solidFill>
                  <a:schemeClr val="accent2"/>
                </a:solidFill>
              </a:rPr>
              <a:t>Discussion: </a:t>
            </a:r>
            <a:br>
              <a:rPr lang="en-US" altLang="en-US" dirty="0">
                <a:solidFill>
                  <a:schemeClr val="accent2"/>
                </a:solidFill>
              </a:rPr>
            </a:br>
            <a:r>
              <a:rPr lang="en-US" altLang="en-US" dirty="0">
                <a:solidFill>
                  <a:srgbClr val="FF0000"/>
                </a:solidFill>
              </a:rPr>
              <a:t>Endogamy…</a:t>
            </a:r>
            <a:r>
              <a:rPr lang="en-US" altLang="en-US" sz="2400" dirty="0">
                <a:solidFill>
                  <a:srgbClr val="FF0000"/>
                </a:solidFill>
              </a:rPr>
              <a:t>how it’s messing with my DNA research</a:t>
            </a:r>
            <a:br>
              <a:rPr lang="en-US" altLang="en-US" dirty="0">
                <a:solidFill>
                  <a:srgbClr val="FF0000"/>
                </a:solidFill>
              </a:rPr>
            </a:br>
            <a:br>
              <a:rPr lang="en-US" altLang="en-US" dirty="0">
                <a:solidFill>
                  <a:srgbClr val="FF0000"/>
                </a:solidFill>
              </a:rPr>
            </a:br>
            <a:br>
              <a:rPr lang="en-US" altLang="en-US" dirty="0">
                <a:solidFill>
                  <a:srgbClr val="FF0000"/>
                </a:solidFill>
              </a:rPr>
            </a:br>
            <a:br>
              <a:rPr lang="en-US" altLang="en-US" dirty="0"/>
            </a:br>
            <a:r>
              <a:rPr lang="en-US" altLang="en-US" sz="2000" dirty="0">
                <a:solidFill>
                  <a:srgbClr val="002060"/>
                </a:solidFill>
              </a:rPr>
              <a:t>Presented by Alvin Holtzman</a:t>
            </a:r>
            <a:br>
              <a:rPr lang="en-US" altLang="en-US" sz="2000" dirty="0">
                <a:solidFill>
                  <a:srgbClr val="002060"/>
                </a:solidFill>
              </a:rPr>
            </a:br>
            <a:r>
              <a:rPr lang="en-US" altLang="en-US" sz="2000" dirty="0">
                <a:solidFill>
                  <a:srgbClr val="002060"/>
                </a:solidFill>
              </a:rPr>
              <a:t>for Albuquerque Genealogical Society</a:t>
            </a:r>
            <a:br>
              <a:rPr lang="en-US" altLang="en-US" sz="2000" dirty="0">
                <a:solidFill>
                  <a:srgbClr val="002060"/>
                </a:solidFill>
              </a:rPr>
            </a:br>
            <a:r>
              <a:rPr lang="en-US" altLang="en-US" sz="2000" dirty="0">
                <a:solidFill>
                  <a:srgbClr val="002060"/>
                </a:solidFill>
              </a:rPr>
              <a:t>March 16, 2024</a:t>
            </a:r>
            <a:br>
              <a:rPr lang="en-US" altLang="en-US" sz="2000" dirty="0">
                <a:solidFill>
                  <a:srgbClr val="002060"/>
                </a:solidFill>
              </a:rPr>
            </a:br>
            <a:br>
              <a:rPr lang="en-US" altLang="en-US" sz="2000" dirty="0">
                <a:solidFill>
                  <a:srgbClr val="002060"/>
                </a:solidFill>
              </a:rPr>
            </a:br>
            <a:r>
              <a:rPr lang="en-US" altLang="en-US" sz="2000" dirty="0">
                <a:solidFill>
                  <a:srgbClr val="002060"/>
                </a:solidFill>
              </a:rPr>
              <a:t>inkwell177@aol.com</a:t>
            </a:r>
          </a:p>
        </p:txBody>
      </p:sp>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5153-CE12-CE62-AF07-C48256C0861E}"/>
              </a:ext>
            </a:extLst>
          </p:cNvPr>
          <p:cNvSpPr>
            <a:spLocks noGrp="1"/>
          </p:cNvSpPr>
          <p:nvPr>
            <p:ph type="title"/>
          </p:nvPr>
        </p:nvSpPr>
        <p:spPr/>
        <p:txBody>
          <a:bodyPr/>
          <a:lstStyle/>
          <a:p>
            <a:r>
              <a:rPr lang="en-US" dirty="0"/>
              <a:t>Shared </a:t>
            </a:r>
            <a:r>
              <a:rPr lang="en-US" dirty="0" err="1"/>
              <a:t>cM</a:t>
            </a:r>
            <a:r>
              <a:rPr lang="en-US" dirty="0"/>
              <a:t> Tools</a:t>
            </a:r>
          </a:p>
        </p:txBody>
      </p:sp>
      <p:sp>
        <p:nvSpPr>
          <p:cNvPr id="3" name="Text Placeholder 2">
            <a:extLst>
              <a:ext uri="{FF2B5EF4-FFF2-40B4-BE49-F238E27FC236}">
                <a16:creationId xmlns:a16="http://schemas.microsoft.com/office/drawing/2014/main" id="{F6D5731E-E791-1C61-3AA5-F6C9EE0F9AFE}"/>
              </a:ext>
            </a:extLst>
          </p:cNvPr>
          <p:cNvSpPr>
            <a:spLocks noGrp="1"/>
          </p:cNvSpPr>
          <p:nvPr>
            <p:ph type="body" sz="quarter" idx="11"/>
          </p:nvPr>
        </p:nvSpPr>
        <p:spPr/>
        <p:txBody>
          <a:bodyPr/>
          <a:lstStyle/>
          <a:p>
            <a:pPr marL="342900" indent="-342900">
              <a:buAutoNum type="arabicPeriod"/>
            </a:pPr>
            <a:r>
              <a:rPr lang="en-US" sz="2800" dirty="0"/>
              <a:t>DNA Painter – Shared </a:t>
            </a:r>
            <a:r>
              <a:rPr lang="en-US" sz="2800" dirty="0" err="1"/>
              <a:t>cM</a:t>
            </a:r>
            <a:r>
              <a:rPr lang="en-US" sz="2800" dirty="0"/>
              <a:t> tool</a:t>
            </a:r>
          </a:p>
          <a:p>
            <a:pPr marL="342900" indent="-342900">
              <a:buAutoNum type="arabicPeriod"/>
            </a:pPr>
            <a:r>
              <a:rPr lang="en-US" sz="2800" dirty="0"/>
              <a:t>SEGCM</a:t>
            </a:r>
          </a:p>
        </p:txBody>
      </p:sp>
    </p:spTree>
    <p:extLst>
      <p:ext uri="{BB962C8B-B14F-4D97-AF65-F5344CB8AC3E}">
        <p14:creationId xmlns:p14="http://schemas.microsoft.com/office/powerpoint/2010/main" val="251871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7AB309-6D22-3638-2D5D-89D430AC6EAD}"/>
              </a:ext>
            </a:extLst>
          </p:cNvPr>
          <p:cNvSpPr>
            <a:spLocks noGrp="1"/>
          </p:cNvSpPr>
          <p:nvPr>
            <p:ph type="body" sz="quarter" idx="11"/>
          </p:nvPr>
        </p:nvSpPr>
        <p:spPr/>
        <p:txBody>
          <a:bodyPr/>
          <a:lstStyle/>
          <a:p>
            <a:endParaRPr lang="en-US" dirty="0"/>
          </a:p>
        </p:txBody>
      </p:sp>
      <p:pic>
        <p:nvPicPr>
          <p:cNvPr id="5" name="Picture 4">
            <a:extLst>
              <a:ext uri="{FF2B5EF4-FFF2-40B4-BE49-F238E27FC236}">
                <a16:creationId xmlns:a16="http://schemas.microsoft.com/office/drawing/2014/main" id="{48E94999-9FC3-5EC7-324A-9937872B3E62}"/>
              </a:ext>
            </a:extLst>
          </p:cNvPr>
          <p:cNvPicPr>
            <a:picLocks noChangeAspect="1"/>
          </p:cNvPicPr>
          <p:nvPr/>
        </p:nvPicPr>
        <p:blipFill>
          <a:blip r:embed="rId3"/>
          <a:stretch>
            <a:fillRect/>
          </a:stretch>
        </p:blipFill>
        <p:spPr>
          <a:xfrm>
            <a:off x="197893" y="0"/>
            <a:ext cx="11994107" cy="7069540"/>
          </a:xfrm>
          <a:prstGeom prst="rect">
            <a:avLst/>
          </a:prstGeom>
        </p:spPr>
      </p:pic>
    </p:spTree>
    <p:extLst>
      <p:ext uri="{BB962C8B-B14F-4D97-AF65-F5344CB8AC3E}">
        <p14:creationId xmlns:p14="http://schemas.microsoft.com/office/powerpoint/2010/main" val="77604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BBE4-27E3-4C3C-BB4F-0716B21C3D7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6BA3D19-FE43-A17A-051A-837CB92B827D}"/>
              </a:ext>
            </a:extLst>
          </p:cNvPr>
          <p:cNvSpPr>
            <a:spLocks noGrp="1"/>
          </p:cNvSpPr>
          <p:nvPr>
            <p:ph type="body" sz="quarter" idx="11"/>
          </p:nvPr>
        </p:nvSpPr>
        <p:spPr/>
        <p:txBody>
          <a:bodyPr/>
          <a:lstStyle/>
          <a:p>
            <a:endParaRPr lang="en-US"/>
          </a:p>
        </p:txBody>
      </p:sp>
      <p:sp>
        <p:nvSpPr>
          <p:cNvPr id="4" name="SmartArt Placeholder 3">
            <a:extLst>
              <a:ext uri="{FF2B5EF4-FFF2-40B4-BE49-F238E27FC236}">
                <a16:creationId xmlns:a16="http://schemas.microsoft.com/office/drawing/2014/main" id="{E5DBD781-DFAF-50DB-6C15-A9FF598D88B7}"/>
              </a:ext>
            </a:extLst>
          </p:cNvPr>
          <p:cNvSpPr>
            <a:spLocks noGrp="1"/>
          </p:cNvSpPr>
          <p:nvPr>
            <p:ph type="dgm" sz="quarter" idx="14"/>
          </p:nvPr>
        </p:nvSpPr>
        <p:spPr/>
      </p:sp>
      <p:pic>
        <p:nvPicPr>
          <p:cNvPr id="6" name="Picture 5">
            <a:extLst>
              <a:ext uri="{FF2B5EF4-FFF2-40B4-BE49-F238E27FC236}">
                <a16:creationId xmlns:a16="http://schemas.microsoft.com/office/drawing/2014/main" id="{4A9436E1-03BD-DA36-D60D-D3196E758A88}"/>
              </a:ext>
            </a:extLst>
          </p:cNvPr>
          <p:cNvPicPr>
            <a:picLocks noChangeAspect="1"/>
          </p:cNvPicPr>
          <p:nvPr/>
        </p:nvPicPr>
        <p:blipFill>
          <a:blip r:embed="rId3"/>
          <a:stretch>
            <a:fillRect/>
          </a:stretch>
        </p:blipFill>
        <p:spPr>
          <a:xfrm>
            <a:off x="0" y="495300"/>
            <a:ext cx="12192000" cy="6362700"/>
          </a:xfrm>
          <a:prstGeom prst="rect">
            <a:avLst/>
          </a:prstGeom>
        </p:spPr>
      </p:pic>
    </p:spTree>
    <p:extLst>
      <p:ext uri="{BB962C8B-B14F-4D97-AF65-F5344CB8AC3E}">
        <p14:creationId xmlns:p14="http://schemas.microsoft.com/office/powerpoint/2010/main" val="288295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FD29-BA6B-7E63-2138-D0E5547E431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68998BE-61AF-0DFF-B7A7-8AB148259A94}"/>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97BB327E-5AB8-DBB1-8F07-137006E9C520}"/>
              </a:ext>
            </a:extLst>
          </p:cNvPr>
          <p:cNvSpPr>
            <a:spLocks noGrp="1"/>
          </p:cNvSpPr>
          <p:nvPr>
            <p:ph type="tbl" sz="quarter" idx="12"/>
          </p:nvPr>
        </p:nvSpPr>
        <p:spPr/>
      </p:sp>
      <p:pic>
        <p:nvPicPr>
          <p:cNvPr id="6" name="Picture 5">
            <a:extLst>
              <a:ext uri="{FF2B5EF4-FFF2-40B4-BE49-F238E27FC236}">
                <a16:creationId xmlns:a16="http://schemas.microsoft.com/office/drawing/2014/main" id="{A583E01C-ED17-A535-46FE-10163199B427}"/>
              </a:ext>
            </a:extLst>
          </p:cNvPr>
          <p:cNvPicPr>
            <a:picLocks noChangeAspect="1"/>
          </p:cNvPicPr>
          <p:nvPr/>
        </p:nvPicPr>
        <p:blipFill>
          <a:blip r:embed="rId3"/>
          <a:stretch>
            <a:fillRect/>
          </a:stretch>
        </p:blipFill>
        <p:spPr>
          <a:xfrm>
            <a:off x="-93260" y="252484"/>
            <a:ext cx="12378519" cy="7540388"/>
          </a:xfrm>
          <a:prstGeom prst="rect">
            <a:avLst/>
          </a:prstGeom>
        </p:spPr>
      </p:pic>
    </p:spTree>
    <p:extLst>
      <p:ext uri="{BB962C8B-B14F-4D97-AF65-F5344CB8AC3E}">
        <p14:creationId xmlns:p14="http://schemas.microsoft.com/office/powerpoint/2010/main" val="3362745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1019695"/>
            <a:ext cx="9141397" cy="737061"/>
          </a:xfrm>
        </p:spPr>
        <p:txBody>
          <a:bodyPr/>
          <a:lstStyle/>
          <a:p>
            <a:r>
              <a:rPr lang="en-US" dirty="0"/>
              <a:t>Strategies </a:t>
            </a:r>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958735" y="2338647"/>
            <a:ext cx="10418618" cy="3025833"/>
          </a:xfrm>
        </p:spPr>
        <p:txBody>
          <a:bodyPr/>
          <a:lstStyle/>
          <a:p>
            <a:r>
              <a:rPr lang="en-US" sz="4000" dirty="0"/>
              <a:t>Focus on your best matches </a:t>
            </a:r>
          </a:p>
          <a:p>
            <a:endParaRPr lang="en-US" sz="2400" dirty="0"/>
          </a:p>
          <a:p>
            <a:r>
              <a:rPr lang="en-US" sz="2800" dirty="0">
                <a:solidFill>
                  <a:srgbClr val="FFFF00"/>
                </a:solidFill>
              </a:rPr>
              <a:t>Use the 100 – 20 – 10 - 10 guideline</a:t>
            </a:r>
          </a:p>
          <a:p>
            <a:r>
              <a:rPr lang="en-US" sz="2400" dirty="0">
                <a:solidFill>
                  <a:srgbClr val="FFFF00"/>
                </a:solidFill>
              </a:rPr>
              <a:t>100 total </a:t>
            </a:r>
            <a:r>
              <a:rPr lang="en-US" sz="2400" dirty="0" err="1">
                <a:solidFill>
                  <a:srgbClr val="FFFF00"/>
                </a:solidFill>
              </a:rPr>
              <a:t>cM</a:t>
            </a:r>
            <a:r>
              <a:rPr lang="en-US" sz="2400" dirty="0">
                <a:solidFill>
                  <a:srgbClr val="FFFF00"/>
                </a:solidFill>
              </a:rPr>
              <a:t> with at least a 20 </a:t>
            </a:r>
            <a:r>
              <a:rPr lang="en-US" sz="2400" dirty="0" err="1">
                <a:solidFill>
                  <a:srgbClr val="FFFF00"/>
                </a:solidFill>
              </a:rPr>
              <a:t>cM</a:t>
            </a:r>
            <a:r>
              <a:rPr lang="en-US" sz="2400" dirty="0">
                <a:solidFill>
                  <a:srgbClr val="FFFF00"/>
                </a:solidFill>
              </a:rPr>
              <a:t> largest segment</a:t>
            </a:r>
          </a:p>
          <a:p>
            <a:r>
              <a:rPr lang="en-US" sz="2400" dirty="0">
                <a:solidFill>
                  <a:srgbClr val="FFFF00"/>
                </a:solidFill>
              </a:rPr>
              <a:t>Followed by at least a pair of 10 </a:t>
            </a:r>
            <a:r>
              <a:rPr lang="en-US" sz="2400" dirty="0" err="1">
                <a:solidFill>
                  <a:srgbClr val="FFFF00"/>
                </a:solidFill>
              </a:rPr>
              <a:t>cM</a:t>
            </a:r>
            <a:r>
              <a:rPr lang="en-US" sz="2400" dirty="0">
                <a:solidFill>
                  <a:srgbClr val="FFFF00"/>
                </a:solidFill>
              </a:rPr>
              <a:t> segments</a:t>
            </a: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p:txBody>
      </p:sp>
    </p:spTree>
    <p:extLst>
      <p:ext uri="{BB962C8B-B14F-4D97-AF65-F5344CB8AC3E}">
        <p14:creationId xmlns:p14="http://schemas.microsoft.com/office/powerpoint/2010/main" val="8035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504305"/>
            <a:ext cx="9141397" cy="770313"/>
          </a:xfrm>
        </p:spPr>
        <p:txBody>
          <a:bodyPr/>
          <a:lstStyle/>
          <a:p>
            <a:r>
              <a:rPr lang="en-US" dirty="0"/>
              <a:t>Strategies </a:t>
            </a:r>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958735" y="1607127"/>
            <a:ext cx="10418618" cy="3757353"/>
          </a:xfrm>
        </p:spPr>
        <p:txBody>
          <a:bodyPr/>
          <a:lstStyle/>
          <a:p>
            <a:r>
              <a:rPr lang="en-US" sz="3200" dirty="0"/>
              <a:t>Focus on those matches who offer the best result</a:t>
            </a:r>
          </a:p>
          <a:p>
            <a:endParaRPr lang="en-US" sz="2400" dirty="0"/>
          </a:p>
          <a:p>
            <a:r>
              <a:rPr lang="en-US" sz="2800" dirty="0">
                <a:solidFill>
                  <a:srgbClr val="FFFF00"/>
                </a:solidFill>
              </a:rPr>
              <a:t>For AncestryDNA.com</a:t>
            </a:r>
          </a:p>
          <a:p>
            <a:r>
              <a:rPr lang="en-US" sz="2400" dirty="0">
                <a:solidFill>
                  <a:srgbClr val="FFFF00"/>
                </a:solidFill>
              </a:rPr>
              <a:t>Use the 100 – 20 guideline</a:t>
            </a:r>
          </a:p>
          <a:p>
            <a:r>
              <a:rPr lang="en-US" sz="2400" dirty="0">
                <a:solidFill>
                  <a:srgbClr val="FFFF00"/>
                </a:solidFill>
              </a:rPr>
              <a:t>100 total </a:t>
            </a:r>
            <a:r>
              <a:rPr lang="en-US" sz="2400" dirty="0" err="1">
                <a:solidFill>
                  <a:srgbClr val="FFFF00"/>
                </a:solidFill>
              </a:rPr>
              <a:t>cM</a:t>
            </a:r>
            <a:r>
              <a:rPr lang="en-US" sz="2400" dirty="0">
                <a:solidFill>
                  <a:srgbClr val="FFFF00"/>
                </a:solidFill>
              </a:rPr>
              <a:t> with at least a 20cM longest segment.</a:t>
            </a:r>
          </a:p>
          <a:p>
            <a:r>
              <a:rPr lang="en-US" sz="2000" dirty="0">
                <a:solidFill>
                  <a:srgbClr val="FFFF00"/>
                </a:solidFill>
              </a:rPr>
              <a:t>AncestryDNA utilizes Timber which omits pile-up regions that are found in vast populations.</a:t>
            </a:r>
          </a:p>
          <a:p>
            <a:r>
              <a:rPr lang="en-US" sz="2000" dirty="0">
                <a:solidFill>
                  <a:srgbClr val="FFFF00"/>
                </a:solidFill>
              </a:rPr>
              <a:t>The Timber algorithm kicks in below 90 </a:t>
            </a:r>
            <a:r>
              <a:rPr lang="en-US" sz="2000" dirty="0" err="1">
                <a:solidFill>
                  <a:srgbClr val="FFFF00"/>
                </a:solidFill>
              </a:rPr>
              <a:t>cM</a:t>
            </a:r>
            <a:endParaRPr lang="en-US" sz="2000" dirty="0">
              <a:solidFill>
                <a:srgbClr val="FFFF00"/>
              </a:solidFill>
            </a:endParaRPr>
          </a:p>
          <a:p>
            <a:endParaRPr lang="en-US" sz="2000" dirty="0">
              <a:solidFill>
                <a:srgbClr val="FFFF00"/>
              </a:solidFill>
            </a:endParaRPr>
          </a:p>
          <a:p>
            <a:r>
              <a:rPr lang="en-US" sz="2400" dirty="0">
                <a:solidFill>
                  <a:srgbClr val="FFFF00"/>
                </a:solidFill>
              </a:rPr>
              <a:t>And Employ the Ratio Method</a:t>
            </a:r>
          </a:p>
          <a:p>
            <a:r>
              <a:rPr lang="en-US" sz="2000" dirty="0">
                <a:solidFill>
                  <a:srgbClr val="FFFF00"/>
                </a:solidFill>
              </a:rPr>
              <a:t>Total </a:t>
            </a:r>
            <a:r>
              <a:rPr lang="en-US" sz="2000" dirty="0" err="1">
                <a:solidFill>
                  <a:srgbClr val="FFFF00"/>
                </a:solidFill>
              </a:rPr>
              <a:t>cM</a:t>
            </a:r>
            <a:r>
              <a:rPr lang="en-US" sz="2000" dirty="0">
                <a:solidFill>
                  <a:srgbClr val="FFFF00"/>
                </a:solidFill>
              </a:rPr>
              <a:t> divided by # of segments</a:t>
            </a:r>
          </a:p>
          <a:p>
            <a:r>
              <a:rPr lang="en-US" sz="2000" dirty="0">
                <a:solidFill>
                  <a:srgbClr val="FFFF00"/>
                </a:solidFill>
              </a:rPr>
              <a:t>We like fewer segments </a:t>
            </a:r>
          </a:p>
          <a:p>
            <a:r>
              <a:rPr lang="en-US" sz="2000" dirty="0">
                <a:solidFill>
                  <a:srgbClr val="FFFF00"/>
                </a:solidFill>
              </a:rPr>
              <a:t>10 </a:t>
            </a:r>
            <a:r>
              <a:rPr lang="en-US" sz="2000" dirty="0" err="1">
                <a:solidFill>
                  <a:srgbClr val="FFFF00"/>
                </a:solidFill>
              </a:rPr>
              <a:t>cM</a:t>
            </a:r>
            <a:r>
              <a:rPr lang="en-US" sz="2000" dirty="0">
                <a:solidFill>
                  <a:srgbClr val="FFFF00"/>
                </a:solidFill>
              </a:rPr>
              <a:t> or higher such as 12 </a:t>
            </a:r>
            <a:r>
              <a:rPr lang="en-US" sz="2000" dirty="0" err="1">
                <a:solidFill>
                  <a:srgbClr val="FFFF00"/>
                </a:solidFill>
              </a:rPr>
              <a:t>cM</a:t>
            </a:r>
            <a:r>
              <a:rPr lang="en-US" sz="2000" dirty="0">
                <a:solidFill>
                  <a:srgbClr val="FFFF00"/>
                </a:solidFill>
              </a:rPr>
              <a:t> priority </a:t>
            </a: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p:txBody>
      </p:sp>
    </p:spTree>
    <p:extLst>
      <p:ext uri="{BB962C8B-B14F-4D97-AF65-F5344CB8AC3E}">
        <p14:creationId xmlns:p14="http://schemas.microsoft.com/office/powerpoint/2010/main" val="395638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4277-1EF9-4215-E7AC-671AFD9C8D81}"/>
              </a:ext>
            </a:extLst>
          </p:cNvPr>
          <p:cNvSpPr>
            <a:spLocks noGrp="1"/>
          </p:cNvSpPr>
          <p:nvPr>
            <p:ph type="title"/>
          </p:nvPr>
        </p:nvSpPr>
        <p:spPr/>
        <p:txBody>
          <a:bodyPr/>
          <a:lstStyle/>
          <a:p>
            <a:r>
              <a:rPr lang="en-US" dirty="0"/>
              <a:t>Shared DNA Examples</a:t>
            </a:r>
          </a:p>
        </p:txBody>
      </p:sp>
      <p:sp>
        <p:nvSpPr>
          <p:cNvPr id="3" name="Text Placeholder 2">
            <a:extLst>
              <a:ext uri="{FF2B5EF4-FFF2-40B4-BE49-F238E27FC236}">
                <a16:creationId xmlns:a16="http://schemas.microsoft.com/office/drawing/2014/main" id="{A66429F0-6FDB-DFDB-1F41-DF2FDD81AC1C}"/>
              </a:ext>
            </a:extLst>
          </p:cNvPr>
          <p:cNvSpPr>
            <a:spLocks noGrp="1"/>
          </p:cNvSpPr>
          <p:nvPr>
            <p:ph type="body" sz="quarter" idx="11"/>
          </p:nvPr>
        </p:nvSpPr>
        <p:spPr>
          <a:xfrm>
            <a:off x="762000" y="2057400"/>
            <a:ext cx="6662928" cy="3124200"/>
          </a:xfrm>
        </p:spPr>
        <p:txBody>
          <a:bodyPr/>
          <a:lstStyle/>
          <a:p>
            <a:r>
              <a:rPr lang="en-US" sz="2800" dirty="0"/>
              <a:t>Match #1   100 total </a:t>
            </a:r>
            <a:r>
              <a:rPr lang="en-US" sz="2800" dirty="0" err="1"/>
              <a:t>cM</a:t>
            </a:r>
            <a:r>
              <a:rPr lang="en-US" sz="2800" dirty="0"/>
              <a:t> with a 20 longest segment;</a:t>
            </a:r>
          </a:p>
          <a:p>
            <a:r>
              <a:rPr lang="en-US" sz="2800" dirty="0"/>
              <a:t>6 total segments = 13.3 </a:t>
            </a:r>
            <a:r>
              <a:rPr lang="en-US" sz="2800" dirty="0" err="1"/>
              <a:t>cM</a:t>
            </a:r>
            <a:r>
              <a:rPr lang="en-US" sz="2800" dirty="0"/>
              <a:t> average </a:t>
            </a:r>
          </a:p>
          <a:p>
            <a:r>
              <a:rPr lang="en-US" sz="2800" dirty="0"/>
              <a:t>-------------------------------------------</a:t>
            </a:r>
          </a:p>
          <a:p>
            <a:r>
              <a:rPr lang="en-US" sz="2800" dirty="0"/>
              <a:t>Match #2   100 total </a:t>
            </a:r>
            <a:r>
              <a:rPr lang="en-US" sz="2800" dirty="0" err="1"/>
              <a:t>cM</a:t>
            </a:r>
            <a:r>
              <a:rPr lang="en-US" sz="2800" dirty="0"/>
              <a:t> with a 12 longest segment; </a:t>
            </a:r>
          </a:p>
          <a:p>
            <a:r>
              <a:rPr lang="en-US" sz="2800" dirty="0"/>
              <a:t>10 total </a:t>
            </a:r>
            <a:r>
              <a:rPr lang="en-US" sz="2800" dirty="0" err="1"/>
              <a:t>segemnts</a:t>
            </a:r>
            <a:r>
              <a:rPr lang="en-US" sz="2800" dirty="0"/>
              <a:t> = 8.8 </a:t>
            </a:r>
            <a:r>
              <a:rPr lang="en-US" sz="2800" dirty="0" err="1"/>
              <a:t>cM</a:t>
            </a:r>
            <a:r>
              <a:rPr lang="en-US" sz="2800" dirty="0"/>
              <a:t> average</a:t>
            </a:r>
          </a:p>
        </p:txBody>
      </p:sp>
    </p:spTree>
    <p:extLst>
      <p:ext uri="{BB962C8B-B14F-4D97-AF65-F5344CB8AC3E}">
        <p14:creationId xmlns:p14="http://schemas.microsoft.com/office/powerpoint/2010/main" val="244937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F549-3DED-7E68-1ABF-6F06C56F8D6C}"/>
              </a:ext>
            </a:extLst>
          </p:cNvPr>
          <p:cNvSpPr>
            <a:spLocks noGrp="1"/>
          </p:cNvSpPr>
          <p:nvPr>
            <p:ph type="title"/>
          </p:nvPr>
        </p:nvSpPr>
        <p:spPr/>
        <p:txBody>
          <a:bodyPr/>
          <a:lstStyle/>
          <a:p>
            <a:r>
              <a:rPr lang="en-US" dirty="0"/>
              <a:t>Strategies</a:t>
            </a:r>
          </a:p>
        </p:txBody>
      </p:sp>
      <p:sp>
        <p:nvSpPr>
          <p:cNvPr id="3" name="Text Placeholder 2">
            <a:extLst>
              <a:ext uri="{FF2B5EF4-FFF2-40B4-BE49-F238E27FC236}">
                <a16:creationId xmlns:a16="http://schemas.microsoft.com/office/drawing/2014/main" id="{AECB8D8B-E26F-BE78-F02B-85E790CC8BD4}"/>
              </a:ext>
            </a:extLst>
          </p:cNvPr>
          <p:cNvSpPr>
            <a:spLocks noGrp="1"/>
          </p:cNvSpPr>
          <p:nvPr>
            <p:ph type="body" sz="quarter" idx="12"/>
          </p:nvPr>
        </p:nvSpPr>
        <p:spPr/>
        <p:txBody>
          <a:bodyPr/>
          <a:lstStyle/>
          <a:p>
            <a:r>
              <a:rPr lang="en-US" sz="3600" dirty="0">
                <a:solidFill>
                  <a:srgbClr val="FFC000"/>
                </a:solidFill>
              </a:rPr>
              <a:t>Build out your matches family trees</a:t>
            </a:r>
          </a:p>
        </p:txBody>
      </p:sp>
    </p:spTree>
    <p:extLst>
      <p:ext uri="{BB962C8B-B14F-4D97-AF65-F5344CB8AC3E}">
        <p14:creationId xmlns:p14="http://schemas.microsoft.com/office/powerpoint/2010/main" val="41093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D1ACB-6024-C8A0-03A7-98532129F76A}"/>
              </a:ext>
            </a:extLst>
          </p:cNvPr>
          <p:cNvSpPr>
            <a:spLocks noGrp="1"/>
          </p:cNvSpPr>
          <p:nvPr>
            <p:ph type="title"/>
          </p:nvPr>
        </p:nvSpPr>
        <p:spPr/>
        <p:txBody>
          <a:bodyPr/>
          <a:lstStyle/>
          <a:p>
            <a:r>
              <a:rPr lang="en-US" dirty="0"/>
              <a:t>Let’s visit some sites</a:t>
            </a:r>
          </a:p>
        </p:txBody>
      </p:sp>
      <p:sp>
        <p:nvSpPr>
          <p:cNvPr id="3" name="Text Placeholder 2">
            <a:extLst>
              <a:ext uri="{FF2B5EF4-FFF2-40B4-BE49-F238E27FC236}">
                <a16:creationId xmlns:a16="http://schemas.microsoft.com/office/drawing/2014/main" id="{C0466B99-6747-055F-E3F8-E986663C8707}"/>
              </a:ext>
            </a:extLst>
          </p:cNvPr>
          <p:cNvSpPr>
            <a:spLocks noGrp="1"/>
          </p:cNvSpPr>
          <p:nvPr>
            <p:ph type="body" sz="quarter" idx="11"/>
          </p:nvPr>
        </p:nvSpPr>
        <p:spPr/>
        <p:txBody>
          <a:bodyPr/>
          <a:lstStyle/>
          <a:p>
            <a:r>
              <a:rPr lang="en-US" sz="2800" dirty="0"/>
              <a:t>AncestryDNA.com</a:t>
            </a:r>
          </a:p>
          <a:p>
            <a:r>
              <a:rPr lang="en-US" sz="2800" dirty="0"/>
              <a:t>23andme.com</a:t>
            </a:r>
          </a:p>
          <a:p>
            <a:r>
              <a:rPr lang="en-US" sz="2800" dirty="0"/>
              <a:t>MyHeritage.com</a:t>
            </a:r>
          </a:p>
          <a:p>
            <a:r>
              <a:rPr lang="en-US" sz="2800" dirty="0"/>
              <a:t>Familytreedna.com</a:t>
            </a:r>
          </a:p>
          <a:p>
            <a:r>
              <a:rPr lang="en-US" sz="2800" dirty="0"/>
              <a:t>GEDmatch.com (Tier 1)</a:t>
            </a:r>
          </a:p>
          <a:p>
            <a:r>
              <a:rPr lang="en-US" sz="2800" dirty="0"/>
              <a:t>DNA Painter (WATO +)</a:t>
            </a:r>
          </a:p>
        </p:txBody>
      </p:sp>
    </p:spTree>
    <p:extLst>
      <p:ext uri="{BB962C8B-B14F-4D97-AF65-F5344CB8AC3E}">
        <p14:creationId xmlns:p14="http://schemas.microsoft.com/office/powerpoint/2010/main" val="138307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CB3F-2B82-A2D7-A583-0E3A3DAC819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F049300-AAEF-142E-32E0-BC0A604EBA6A}"/>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F1642164-1645-360E-326A-1B35F4229B0C}"/>
              </a:ext>
            </a:extLst>
          </p:cNvPr>
          <p:cNvSpPr>
            <a:spLocks noGrp="1"/>
          </p:cNvSpPr>
          <p:nvPr>
            <p:ph type="tbl" sz="quarter" idx="12"/>
          </p:nvPr>
        </p:nvSpPr>
        <p:spPr/>
      </p:sp>
      <p:pic>
        <p:nvPicPr>
          <p:cNvPr id="6" name="Picture 5">
            <a:extLst>
              <a:ext uri="{FF2B5EF4-FFF2-40B4-BE49-F238E27FC236}">
                <a16:creationId xmlns:a16="http://schemas.microsoft.com/office/drawing/2014/main" id="{BAE3793F-D31D-9162-C8BA-242A8CAE0A1E}"/>
              </a:ext>
            </a:extLst>
          </p:cNvPr>
          <p:cNvPicPr>
            <a:picLocks noChangeAspect="1"/>
          </p:cNvPicPr>
          <p:nvPr/>
        </p:nvPicPr>
        <p:blipFill>
          <a:blip r:embed="rId3"/>
          <a:stretch>
            <a:fillRect/>
          </a:stretch>
        </p:blipFill>
        <p:spPr>
          <a:xfrm>
            <a:off x="-2880360" y="-1906556"/>
            <a:ext cx="17199864" cy="11818651"/>
          </a:xfrm>
          <a:prstGeom prst="rect">
            <a:avLst/>
          </a:prstGeom>
        </p:spPr>
      </p:pic>
    </p:spTree>
    <p:extLst>
      <p:ext uri="{BB962C8B-B14F-4D97-AF65-F5344CB8AC3E}">
        <p14:creationId xmlns:p14="http://schemas.microsoft.com/office/powerpoint/2010/main" val="167567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a:xfrm>
            <a:off x="762000" y="715960"/>
            <a:ext cx="6477000" cy="2713039"/>
          </a:xfrm>
          <a:ln>
            <a:solidFill>
              <a:schemeClr val="accent1"/>
            </a:solidFill>
          </a:ln>
        </p:spPr>
        <p:txBody>
          <a:bodyPr/>
          <a:lstStyle/>
          <a:p>
            <a:r>
              <a:rPr lang="en-US" dirty="0">
                <a:solidFill>
                  <a:schemeClr val="accent1"/>
                </a:solidFill>
              </a:rPr>
              <a:t>Endogamy definition:</a:t>
            </a:r>
            <a:br>
              <a:rPr lang="en-US" dirty="0">
                <a:solidFill>
                  <a:schemeClr val="accent1"/>
                </a:solidFill>
              </a:rPr>
            </a:br>
            <a:br>
              <a:rPr lang="en-US" dirty="0">
                <a:solidFill>
                  <a:schemeClr val="accent1"/>
                </a:solidFill>
              </a:rPr>
            </a:br>
            <a:r>
              <a:rPr lang="en-US" sz="2800" dirty="0"/>
              <a:t>When intermarriage from within a community of ancestors has occurred over many, many generations…even centuries.</a:t>
            </a:r>
            <a:br>
              <a:rPr lang="en-US" sz="2800" dirty="0"/>
            </a:br>
            <a:br>
              <a:rPr lang="en-US" sz="2800" dirty="0"/>
            </a:br>
            <a:br>
              <a:rPr lang="en-US" sz="2800" dirty="0"/>
            </a:br>
            <a:endParaRPr lang="en-US" sz="2800" dirty="0"/>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762000" y="3753134"/>
            <a:ext cx="6340929" cy="2840996"/>
          </a:xfrm>
        </p:spPr>
        <p:txBody>
          <a:bodyPr/>
          <a:lstStyle/>
          <a:p>
            <a:r>
              <a:rPr lang="en-US" altLang="en-US" sz="2400" dirty="0">
                <a:solidFill>
                  <a:schemeClr val="bg1">
                    <a:lumMod val="75000"/>
                    <a:lumOff val="25000"/>
                  </a:schemeClr>
                </a:solidFill>
              </a:rPr>
              <a:t>Usually based on religious or cultural practice or geographical reasons.</a:t>
            </a:r>
          </a:p>
          <a:p>
            <a:endParaRPr lang="en-US" altLang="en-US" dirty="0">
              <a:solidFill>
                <a:schemeClr val="bg1">
                  <a:lumMod val="75000"/>
                  <a:lumOff val="25000"/>
                </a:schemeClr>
              </a:solidFill>
            </a:endParaRPr>
          </a:p>
          <a:p>
            <a:r>
              <a:rPr lang="en-US" altLang="en-US" dirty="0">
                <a:solidFill>
                  <a:schemeClr val="bg1">
                    <a:lumMod val="75000"/>
                    <a:lumOff val="25000"/>
                  </a:schemeClr>
                </a:solidFill>
              </a:rPr>
              <a:t>Some example groups:</a:t>
            </a:r>
          </a:p>
          <a:p>
            <a:r>
              <a:rPr lang="en-US" altLang="en-US" dirty="0">
                <a:solidFill>
                  <a:schemeClr val="bg1">
                    <a:lumMod val="75000"/>
                    <a:lumOff val="25000"/>
                  </a:schemeClr>
                </a:solidFill>
              </a:rPr>
              <a:t>Ashkenazi Jewish, Amish, French Acadians, Polynesian Islanders and Native Americans.</a:t>
            </a:r>
          </a:p>
        </p:txBody>
      </p:sp>
    </p:spTree>
    <p:extLst>
      <p:ext uri="{BB962C8B-B14F-4D97-AF65-F5344CB8AC3E}">
        <p14:creationId xmlns:p14="http://schemas.microsoft.com/office/powerpoint/2010/main" val="4616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A9-B9B1-3F2E-A0CC-BE0EE597AAC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0DEAA34-554A-8597-C916-06FDBCF8DF1D}"/>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531DF090-DA04-E5B7-5966-2D6BEED72602}"/>
              </a:ext>
            </a:extLst>
          </p:cNvPr>
          <p:cNvSpPr>
            <a:spLocks noGrp="1"/>
          </p:cNvSpPr>
          <p:nvPr>
            <p:ph type="tbl" sz="quarter" idx="12"/>
          </p:nvPr>
        </p:nvSpPr>
        <p:spPr/>
      </p:sp>
      <p:pic>
        <p:nvPicPr>
          <p:cNvPr id="6" name="Picture 5">
            <a:extLst>
              <a:ext uri="{FF2B5EF4-FFF2-40B4-BE49-F238E27FC236}">
                <a16:creationId xmlns:a16="http://schemas.microsoft.com/office/drawing/2014/main" id="{54DAA420-C07F-984D-17E9-E9C6E6CD565D}"/>
              </a:ext>
            </a:extLst>
          </p:cNvPr>
          <p:cNvPicPr>
            <a:picLocks noChangeAspect="1"/>
          </p:cNvPicPr>
          <p:nvPr/>
        </p:nvPicPr>
        <p:blipFill>
          <a:blip r:embed="rId3"/>
          <a:stretch>
            <a:fillRect/>
          </a:stretch>
        </p:blipFill>
        <p:spPr>
          <a:xfrm>
            <a:off x="-4910328" y="-3881369"/>
            <a:ext cx="23278132" cy="13093949"/>
          </a:xfrm>
          <a:prstGeom prst="rect">
            <a:avLst/>
          </a:prstGeom>
        </p:spPr>
      </p:pic>
    </p:spTree>
    <p:extLst>
      <p:ext uri="{BB962C8B-B14F-4D97-AF65-F5344CB8AC3E}">
        <p14:creationId xmlns:p14="http://schemas.microsoft.com/office/powerpoint/2010/main" val="1452583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4649-CF0C-6335-19E9-2D60E7305A3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274C2E-7F95-445B-0E68-361F3FE4CDD4}"/>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CA92B6DB-47FE-C985-FF91-841087CC247E}"/>
              </a:ext>
            </a:extLst>
          </p:cNvPr>
          <p:cNvSpPr>
            <a:spLocks noGrp="1"/>
          </p:cNvSpPr>
          <p:nvPr>
            <p:ph type="tbl" sz="quarter" idx="12"/>
          </p:nvPr>
        </p:nvSpPr>
        <p:spPr/>
      </p:sp>
      <p:pic>
        <p:nvPicPr>
          <p:cNvPr id="6" name="Picture 5">
            <a:extLst>
              <a:ext uri="{FF2B5EF4-FFF2-40B4-BE49-F238E27FC236}">
                <a16:creationId xmlns:a16="http://schemas.microsoft.com/office/drawing/2014/main" id="{BF2B6C84-F01E-87D3-9730-A4547256BDAB}"/>
              </a:ext>
            </a:extLst>
          </p:cNvPr>
          <p:cNvPicPr>
            <a:picLocks noChangeAspect="1"/>
          </p:cNvPicPr>
          <p:nvPr/>
        </p:nvPicPr>
        <p:blipFill>
          <a:blip r:embed="rId3"/>
          <a:stretch>
            <a:fillRect/>
          </a:stretch>
        </p:blipFill>
        <p:spPr>
          <a:xfrm>
            <a:off x="-4910328" y="-1548530"/>
            <a:ext cx="21683165" cy="13335146"/>
          </a:xfrm>
          <a:prstGeom prst="rect">
            <a:avLst/>
          </a:prstGeom>
        </p:spPr>
      </p:pic>
    </p:spTree>
    <p:extLst>
      <p:ext uri="{BB962C8B-B14F-4D97-AF65-F5344CB8AC3E}">
        <p14:creationId xmlns:p14="http://schemas.microsoft.com/office/powerpoint/2010/main" val="1236054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B840-EC77-5169-3F9E-9330EBD6E3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4EA5AB8-A885-1EEF-A9E9-E5BF332632F8}"/>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FFAE9D4A-6829-5D1E-5240-AED84E8D2C7B}"/>
              </a:ext>
            </a:extLst>
          </p:cNvPr>
          <p:cNvSpPr>
            <a:spLocks noGrp="1"/>
          </p:cNvSpPr>
          <p:nvPr>
            <p:ph type="tbl" sz="quarter" idx="12"/>
          </p:nvPr>
        </p:nvSpPr>
        <p:spPr/>
      </p:sp>
      <p:pic>
        <p:nvPicPr>
          <p:cNvPr id="6" name="Picture 5">
            <a:extLst>
              <a:ext uri="{FF2B5EF4-FFF2-40B4-BE49-F238E27FC236}">
                <a16:creationId xmlns:a16="http://schemas.microsoft.com/office/drawing/2014/main" id="{93E2B93A-4AA7-8BEB-606B-A75F67C306DF}"/>
              </a:ext>
            </a:extLst>
          </p:cNvPr>
          <p:cNvPicPr>
            <a:picLocks noChangeAspect="1"/>
          </p:cNvPicPr>
          <p:nvPr/>
        </p:nvPicPr>
        <p:blipFill>
          <a:blip r:embed="rId3"/>
          <a:stretch>
            <a:fillRect/>
          </a:stretch>
        </p:blipFill>
        <p:spPr>
          <a:xfrm>
            <a:off x="-4829680" y="-1664208"/>
            <a:ext cx="22115649" cy="11848077"/>
          </a:xfrm>
          <a:prstGeom prst="rect">
            <a:avLst/>
          </a:prstGeom>
        </p:spPr>
      </p:pic>
    </p:spTree>
    <p:extLst>
      <p:ext uri="{BB962C8B-B14F-4D97-AF65-F5344CB8AC3E}">
        <p14:creationId xmlns:p14="http://schemas.microsoft.com/office/powerpoint/2010/main" val="3571718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0A9C-DB2A-3B56-1236-A94485049A3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DEDFF73-4C86-1197-B35D-45A2F904919C}"/>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80EF5C10-1645-0926-5C50-A86D32606657}"/>
              </a:ext>
            </a:extLst>
          </p:cNvPr>
          <p:cNvSpPr>
            <a:spLocks noGrp="1"/>
          </p:cNvSpPr>
          <p:nvPr>
            <p:ph type="tbl" sz="quarter" idx="12"/>
          </p:nvPr>
        </p:nvSpPr>
        <p:spPr/>
      </p:sp>
      <p:pic>
        <p:nvPicPr>
          <p:cNvPr id="6" name="Picture 5">
            <a:extLst>
              <a:ext uri="{FF2B5EF4-FFF2-40B4-BE49-F238E27FC236}">
                <a16:creationId xmlns:a16="http://schemas.microsoft.com/office/drawing/2014/main" id="{4E90B517-01A9-92EF-0807-FB214FD9ABF0}"/>
              </a:ext>
            </a:extLst>
          </p:cNvPr>
          <p:cNvPicPr>
            <a:picLocks noChangeAspect="1"/>
          </p:cNvPicPr>
          <p:nvPr/>
        </p:nvPicPr>
        <p:blipFill>
          <a:blip r:embed="rId3"/>
          <a:stretch>
            <a:fillRect/>
          </a:stretch>
        </p:blipFill>
        <p:spPr>
          <a:xfrm>
            <a:off x="-3461983" y="-1665027"/>
            <a:ext cx="16268132" cy="9150824"/>
          </a:xfrm>
          <a:prstGeom prst="rect">
            <a:avLst/>
          </a:prstGeom>
        </p:spPr>
      </p:pic>
    </p:spTree>
    <p:extLst>
      <p:ext uri="{BB962C8B-B14F-4D97-AF65-F5344CB8AC3E}">
        <p14:creationId xmlns:p14="http://schemas.microsoft.com/office/powerpoint/2010/main" val="267449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09C4-6AE0-222D-C4E3-EB15857B4A4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7D32C2-8C25-5D30-8B73-A8BD467E8CE8}"/>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6EA67337-3889-CAE7-7A52-D7369FC25FA9}"/>
              </a:ext>
            </a:extLst>
          </p:cNvPr>
          <p:cNvSpPr>
            <a:spLocks noGrp="1"/>
          </p:cNvSpPr>
          <p:nvPr>
            <p:ph type="tbl" sz="quarter" idx="12"/>
          </p:nvPr>
        </p:nvSpPr>
        <p:spPr/>
      </p:sp>
      <p:pic>
        <p:nvPicPr>
          <p:cNvPr id="6" name="Picture 5">
            <a:extLst>
              <a:ext uri="{FF2B5EF4-FFF2-40B4-BE49-F238E27FC236}">
                <a16:creationId xmlns:a16="http://schemas.microsoft.com/office/drawing/2014/main" id="{87828CDB-646A-FCBB-D49D-5A74A0EE845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07604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5EF6-E79C-9A32-BDFF-E69B7AFA9C1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FF4EA60-83F4-1432-35D7-6095F7DD495F}"/>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E8B34D6F-6B2E-5030-E6F1-1A2A4E7D1AC1}"/>
              </a:ext>
            </a:extLst>
          </p:cNvPr>
          <p:cNvSpPr>
            <a:spLocks noGrp="1"/>
          </p:cNvSpPr>
          <p:nvPr>
            <p:ph type="tbl" sz="quarter" idx="12"/>
          </p:nvPr>
        </p:nvSpPr>
        <p:spPr/>
      </p:sp>
      <p:pic>
        <p:nvPicPr>
          <p:cNvPr id="6" name="Picture 5">
            <a:extLst>
              <a:ext uri="{FF2B5EF4-FFF2-40B4-BE49-F238E27FC236}">
                <a16:creationId xmlns:a16="http://schemas.microsoft.com/office/drawing/2014/main" id="{873A1351-6926-BA78-F422-19DE429DD67B}"/>
              </a:ext>
            </a:extLst>
          </p:cNvPr>
          <p:cNvPicPr>
            <a:picLocks noChangeAspect="1"/>
          </p:cNvPicPr>
          <p:nvPr/>
        </p:nvPicPr>
        <p:blipFill>
          <a:blip r:embed="rId3"/>
          <a:stretch>
            <a:fillRect/>
          </a:stretch>
        </p:blipFill>
        <p:spPr>
          <a:xfrm>
            <a:off x="-933356" y="-504967"/>
            <a:ext cx="14169410" cy="7970293"/>
          </a:xfrm>
          <a:prstGeom prst="rect">
            <a:avLst/>
          </a:prstGeom>
        </p:spPr>
      </p:pic>
    </p:spTree>
    <p:extLst>
      <p:ext uri="{BB962C8B-B14F-4D97-AF65-F5344CB8AC3E}">
        <p14:creationId xmlns:p14="http://schemas.microsoft.com/office/powerpoint/2010/main" val="4083821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FD90-D758-4EBD-4662-7196D8A40F6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4E79A57-E592-F5D1-4125-43512183FEAF}"/>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7DA3C43B-81AA-E11F-328F-C6E7CDD36967}"/>
              </a:ext>
            </a:extLst>
          </p:cNvPr>
          <p:cNvSpPr>
            <a:spLocks noGrp="1"/>
          </p:cNvSpPr>
          <p:nvPr>
            <p:ph type="tbl" sz="quarter" idx="12"/>
          </p:nvPr>
        </p:nvSpPr>
        <p:spPr/>
      </p:sp>
      <p:pic>
        <p:nvPicPr>
          <p:cNvPr id="6" name="Picture 5">
            <a:extLst>
              <a:ext uri="{FF2B5EF4-FFF2-40B4-BE49-F238E27FC236}">
                <a16:creationId xmlns:a16="http://schemas.microsoft.com/office/drawing/2014/main" id="{F3C8FA0B-E52A-84C7-A3B4-A45E953FBE0C}"/>
              </a:ext>
            </a:extLst>
          </p:cNvPr>
          <p:cNvPicPr>
            <a:picLocks noChangeAspect="1"/>
          </p:cNvPicPr>
          <p:nvPr/>
        </p:nvPicPr>
        <p:blipFill>
          <a:blip r:embed="rId3"/>
          <a:stretch>
            <a:fillRect/>
          </a:stretch>
        </p:blipFill>
        <p:spPr>
          <a:xfrm>
            <a:off x="-805219" y="-277701"/>
            <a:ext cx="13352061" cy="7510534"/>
          </a:xfrm>
          <a:prstGeom prst="rect">
            <a:avLst/>
          </a:prstGeom>
        </p:spPr>
      </p:pic>
    </p:spTree>
    <p:extLst>
      <p:ext uri="{BB962C8B-B14F-4D97-AF65-F5344CB8AC3E}">
        <p14:creationId xmlns:p14="http://schemas.microsoft.com/office/powerpoint/2010/main" val="3934897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E6E01-9DF4-5129-E042-91D83803220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B474C6C-0400-7C1B-DA54-F599C93F836A}"/>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8F41DF57-EF1E-E415-197F-726864D61A87}"/>
              </a:ext>
            </a:extLst>
          </p:cNvPr>
          <p:cNvSpPr>
            <a:spLocks noGrp="1"/>
          </p:cNvSpPr>
          <p:nvPr>
            <p:ph type="tbl" sz="quarter" idx="12"/>
          </p:nvPr>
        </p:nvSpPr>
        <p:spPr/>
      </p:sp>
      <p:pic>
        <p:nvPicPr>
          <p:cNvPr id="6" name="Picture 5">
            <a:extLst>
              <a:ext uri="{FF2B5EF4-FFF2-40B4-BE49-F238E27FC236}">
                <a16:creationId xmlns:a16="http://schemas.microsoft.com/office/drawing/2014/main" id="{BF593969-798F-F1A5-CDE1-5CD2C944E2C9}"/>
              </a:ext>
            </a:extLst>
          </p:cNvPr>
          <p:cNvPicPr>
            <a:picLocks noChangeAspect="1"/>
          </p:cNvPicPr>
          <p:nvPr/>
        </p:nvPicPr>
        <p:blipFill>
          <a:blip r:embed="rId3"/>
          <a:stretch>
            <a:fillRect/>
          </a:stretch>
        </p:blipFill>
        <p:spPr>
          <a:xfrm>
            <a:off x="-1507319" y="-1658202"/>
            <a:ext cx="15637301" cy="8795982"/>
          </a:xfrm>
          <a:prstGeom prst="rect">
            <a:avLst/>
          </a:prstGeom>
        </p:spPr>
      </p:pic>
    </p:spTree>
    <p:extLst>
      <p:ext uri="{BB962C8B-B14F-4D97-AF65-F5344CB8AC3E}">
        <p14:creationId xmlns:p14="http://schemas.microsoft.com/office/powerpoint/2010/main" val="1974203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05011-3450-6B47-8A30-B86B581581F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5DCFBF0-43D0-3A95-0EFE-EB2100A149C6}"/>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C5E168EA-967E-0405-2D4C-1CD47458A937}"/>
              </a:ext>
            </a:extLst>
          </p:cNvPr>
          <p:cNvSpPr>
            <a:spLocks noGrp="1"/>
          </p:cNvSpPr>
          <p:nvPr>
            <p:ph type="tbl" sz="quarter" idx="12"/>
          </p:nvPr>
        </p:nvSpPr>
        <p:spPr/>
      </p:sp>
      <p:pic>
        <p:nvPicPr>
          <p:cNvPr id="6" name="Picture 5">
            <a:extLst>
              <a:ext uri="{FF2B5EF4-FFF2-40B4-BE49-F238E27FC236}">
                <a16:creationId xmlns:a16="http://schemas.microsoft.com/office/drawing/2014/main" id="{48B592E9-431E-A451-9B4C-414019E5415D}"/>
              </a:ext>
            </a:extLst>
          </p:cNvPr>
          <p:cNvPicPr>
            <a:picLocks noChangeAspect="1"/>
          </p:cNvPicPr>
          <p:nvPr/>
        </p:nvPicPr>
        <p:blipFill>
          <a:blip r:embed="rId3"/>
          <a:stretch>
            <a:fillRect/>
          </a:stretch>
        </p:blipFill>
        <p:spPr>
          <a:xfrm>
            <a:off x="-170597" y="61415"/>
            <a:ext cx="12192000" cy="6858000"/>
          </a:xfrm>
          <a:prstGeom prst="rect">
            <a:avLst/>
          </a:prstGeom>
        </p:spPr>
      </p:pic>
    </p:spTree>
    <p:extLst>
      <p:ext uri="{BB962C8B-B14F-4D97-AF65-F5344CB8AC3E}">
        <p14:creationId xmlns:p14="http://schemas.microsoft.com/office/powerpoint/2010/main" val="1179521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0CEB-8176-40E2-0625-DA7237F19F8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F89E657-89B9-8A4B-8B8E-E244673F35D6}"/>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223F8DA2-CD49-4C46-5AFE-F510FAB93A6C}"/>
              </a:ext>
            </a:extLst>
          </p:cNvPr>
          <p:cNvSpPr>
            <a:spLocks noGrp="1"/>
          </p:cNvSpPr>
          <p:nvPr>
            <p:ph type="tbl" sz="quarter" idx="12"/>
          </p:nvPr>
        </p:nvSpPr>
        <p:spPr/>
      </p:sp>
      <p:pic>
        <p:nvPicPr>
          <p:cNvPr id="6" name="Picture 5">
            <a:extLst>
              <a:ext uri="{FF2B5EF4-FFF2-40B4-BE49-F238E27FC236}">
                <a16:creationId xmlns:a16="http://schemas.microsoft.com/office/drawing/2014/main" id="{8F11F4A0-EA5B-1FE3-42BF-CDB04E9D04F2}"/>
              </a:ext>
            </a:extLst>
          </p:cNvPr>
          <p:cNvPicPr>
            <a:picLocks noChangeAspect="1"/>
          </p:cNvPicPr>
          <p:nvPr/>
        </p:nvPicPr>
        <p:blipFill>
          <a:blip r:embed="rId3"/>
          <a:stretch>
            <a:fillRect/>
          </a:stretch>
        </p:blipFill>
        <p:spPr>
          <a:xfrm>
            <a:off x="-1021688" y="-272956"/>
            <a:ext cx="13526450" cy="7608628"/>
          </a:xfrm>
          <a:prstGeom prst="rect">
            <a:avLst/>
          </a:prstGeom>
        </p:spPr>
      </p:pic>
    </p:spTree>
    <p:extLst>
      <p:ext uri="{BB962C8B-B14F-4D97-AF65-F5344CB8AC3E}">
        <p14:creationId xmlns:p14="http://schemas.microsoft.com/office/powerpoint/2010/main" val="2647132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262CD5-AD01-42E3-9173-97C12BB0D9B8}"/>
              </a:ext>
            </a:extLst>
          </p:cNvPr>
          <p:cNvSpPr>
            <a:spLocks noGrp="1"/>
          </p:cNvSpPr>
          <p:nvPr>
            <p:ph type="title"/>
          </p:nvPr>
        </p:nvSpPr>
        <p:spPr>
          <a:xfrm>
            <a:off x="5199742" y="715961"/>
            <a:ext cx="6477000" cy="1189037"/>
          </a:xfrm>
        </p:spPr>
        <p:txBody>
          <a:bodyPr>
            <a:normAutofit fontScale="90000"/>
          </a:bodyPr>
          <a:lstStyle/>
          <a:p>
            <a:r>
              <a:rPr lang="en-US" dirty="0"/>
              <a:t>How does Endogamy differ from Multiple Relationships or Pedigree Collapse?</a:t>
            </a:r>
            <a:br>
              <a:rPr lang="en-US" dirty="0"/>
            </a:br>
            <a:endParaRPr lang="en-US" dirty="0"/>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5199743" y="2560320"/>
            <a:ext cx="6379174" cy="2621280"/>
          </a:xfrm>
        </p:spPr>
        <p:txBody>
          <a:bodyPr vert="horz" lIns="91440" tIns="45720" rIns="91440" bIns="45720" rtlCol="0" anchor="t">
            <a:normAutofit/>
          </a:bodyPr>
          <a:lstStyle/>
          <a:p>
            <a:r>
              <a:rPr lang="en-US" sz="2200" dirty="0">
                <a:solidFill>
                  <a:srgbClr val="0070C0"/>
                </a:solidFill>
              </a:rPr>
              <a:t>Multiple Relationships or Pedigree </a:t>
            </a:r>
            <a:r>
              <a:rPr lang="en-US" sz="2200" dirty="0" err="1">
                <a:solidFill>
                  <a:srgbClr val="0070C0"/>
                </a:solidFill>
              </a:rPr>
              <a:t>Collaspe</a:t>
            </a:r>
            <a:r>
              <a:rPr lang="en-US" sz="2200" dirty="0">
                <a:solidFill>
                  <a:srgbClr val="0070C0"/>
                </a:solidFill>
              </a:rPr>
              <a:t>:</a:t>
            </a:r>
          </a:p>
          <a:p>
            <a:r>
              <a:rPr lang="en-US" sz="2200" dirty="0">
                <a:solidFill>
                  <a:schemeClr val="bg1">
                    <a:lumMod val="75000"/>
                    <a:lumOff val="25000"/>
                  </a:schemeClr>
                </a:solidFill>
              </a:rPr>
              <a:t>When the same couple appears multiple times in your tree, such as great grandparents </a:t>
            </a:r>
          </a:p>
          <a:p>
            <a:endParaRPr lang="en-US" dirty="0">
              <a:solidFill>
                <a:srgbClr val="0070C0"/>
              </a:solidFill>
            </a:endParaRPr>
          </a:p>
          <a:p>
            <a:r>
              <a:rPr lang="en-US" dirty="0">
                <a:solidFill>
                  <a:schemeClr val="bg1">
                    <a:lumMod val="75000"/>
                    <a:lumOff val="25000"/>
                  </a:schemeClr>
                </a:solidFill>
              </a:rPr>
              <a:t>Example – two people are first cousins both from their mother’s and father’s sides.  Perhaps two brothers married two sisters.</a:t>
            </a:r>
          </a:p>
          <a:p>
            <a:endParaRPr lang="en-US" dirty="0">
              <a:solidFill>
                <a:schemeClr val="accent1"/>
              </a:solidFill>
            </a:endParaRPr>
          </a:p>
        </p:txBody>
      </p:sp>
    </p:spTree>
    <p:extLst>
      <p:ext uri="{BB962C8B-B14F-4D97-AF65-F5344CB8AC3E}">
        <p14:creationId xmlns:p14="http://schemas.microsoft.com/office/powerpoint/2010/main" val="39478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8CD91-9330-6D17-7EF8-65E19D8EBF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023613C-6118-783A-22D0-189D2D4896E8}"/>
              </a:ext>
            </a:extLst>
          </p:cNvPr>
          <p:cNvSpPr>
            <a:spLocks noGrp="1"/>
          </p:cNvSpPr>
          <p:nvPr>
            <p:ph type="body" sz="quarter" idx="11"/>
          </p:nvPr>
        </p:nvSpPr>
        <p:spPr/>
        <p:txBody>
          <a:bodyPr/>
          <a:lstStyle/>
          <a:p>
            <a:endParaRPr lang="en-US"/>
          </a:p>
        </p:txBody>
      </p:sp>
      <p:sp>
        <p:nvSpPr>
          <p:cNvPr id="4" name="Table Placeholder 3">
            <a:extLst>
              <a:ext uri="{FF2B5EF4-FFF2-40B4-BE49-F238E27FC236}">
                <a16:creationId xmlns:a16="http://schemas.microsoft.com/office/drawing/2014/main" id="{C9954BCE-2245-4985-FAB8-41CB6BCED8CB}"/>
              </a:ext>
            </a:extLst>
          </p:cNvPr>
          <p:cNvSpPr>
            <a:spLocks noGrp="1"/>
          </p:cNvSpPr>
          <p:nvPr>
            <p:ph type="tbl" sz="quarter" idx="12"/>
          </p:nvPr>
        </p:nvSpPr>
        <p:spPr/>
      </p:sp>
      <p:pic>
        <p:nvPicPr>
          <p:cNvPr id="6" name="Picture 5">
            <a:extLst>
              <a:ext uri="{FF2B5EF4-FFF2-40B4-BE49-F238E27FC236}">
                <a16:creationId xmlns:a16="http://schemas.microsoft.com/office/drawing/2014/main" id="{6D791984-6BD1-DDCB-C405-CAAB8663AF92}"/>
              </a:ext>
            </a:extLst>
          </p:cNvPr>
          <p:cNvPicPr>
            <a:picLocks noChangeAspect="1"/>
          </p:cNvPicPr>
          <p:nvPr/>
        </p:nvPicPr>
        <p:blipFill>
          <a:blip r:embed="rId3"/>
          <a:stretch>
            <a:fillRect/>
          </a:stretch>
        </p:blipFill>
        <p:spPr>
          <a:xfrm>
            <a:off x="-1348237" y="136478"/>
            <a:ext cx="13922373" cy="7831335"/>
          </a:xfrm>
          <a:prstGeom prst="rect">
            <a:avLst/>
          </a:prstGeom>
        </p:spPr>
      </p:pic>
    </p:spTree>
    <p:extLst>
      <p:ext uri="{BB962C8B-B14F-4D97-AF65-F5344CB8AC3E}">
        <p14:creationId xmlns:p14="http://schemas.microsoft.com/office/powerpoint/2010/main" val="3674035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FF45-48E5-6333-4E3C-4347D45ED6B6}"/>
              </a:ext>
            </a:extLst>
          </p:cNvPr>
          <p:cNvSpPr>
            <a:spLocks noGrp="1"/>
          </p:cNvSpPr>
          <p:nvPr>
            <p:ph type="title"/>
          </p:nvPr>
        </p:nvSpPr>
        <p:spPr>
          <a:xfrm>
            <a:off x="762000" y="715964"/>
            <a:ext cx="10591800" cy="45719"/>
          </a:xfrm>
        </p:spPr>
        <p:txBody>
          <a:bodyPr/>
          <a:lstStyle/>
          <a:p>
            <a:r>
              <a:rPr lang="en-US" sz="5400" b="1" dirty="0"/>
              <a:t>    More DNA Analytical Tools</a:t>
            </a:r>
            <a:endParaRPr lang="en-US" sz="5400" dirty="0"/>
          </a:p>
        </p:txBody>
      </p:sp>
      <p:sp>
        <p:nvSpPr>
          <p:cNvPr id="3" name="Text Placeholder 2">
            <a:extLst>
              <a:ext uri="{FF2B5EF4-FFF2-40B4-BE49-F238E27FC236}">
                <a16:creationId xmlns:a16="http://schemas.microsoft.com/office/drawing/2014/main" id="{43233EE9-0DF4-4B92-0764-A274CA4B76C1}"/>
              </a:ext>
            </a:extLst>
          </p:cNvPr>
          <p:cNvSpPr>
            <a:spLocks noGrp="1"/>
          </p:cNvSpPr>
          <p:nvPr>
            <p:ph type="body" sz="quarter" idx="11"/>
          </p:nvPr>
        </p:nvSpPr>
        <p:spPr>
          <a:xfrm>
            <a:off x="762000" y="1432562"/>
            <a:ext cx="10667999" cy="4545157"/>
          </a:xfrm>
        </p:spPr>
        <p:txBody>
          <a:bodyPr/>
          <a:lstStyle/>
          <a:p>
            <a:endParaRPr lang="en-US" sz="4400" b="1" dirty="0">
              <a:solidFill>
                <a:srgbClr val="0070C0"/>
              </a:solidFill>
            </a:endParaRPr>
          </a:p>
          <a:p>
            <a:r>
              <a:rPr lang="en-US" sz="4400" b="1" dirty="0">
                <a:solidFill>
                  <a:srgbClr val="0070C0"/>
                </a:solidFill>
              </a:rPr>
              <a:t>*GEDmatch.com     </a:t>
            </a:r>
            <a:r>
              <a:rPr lang="en-US" sz="3200" b="1" i="0" u="none" strike="noStrike" dirty="0" err="1">
                <a:solidFill>
                  <a:srgbClr val="3FA663"/>
                </a:solidFill>
                <a:effectLst/>
                <a:latin typeface="Open Sans" panose="020B0606030504020204" pitchFamily="34" charset="0"/>
                <a:hlinkClick r:id="rId3"/>
              </a:rPr>
              <a:t>AutoCluster</a:t>
            </a:r>
            <a:r>
              <a:rPr lang="en-US" sz="3200" b="1" i="0" u="none" strike="noStrike" dirty="0">
                <a:solidFill>
                  <a:srgbClr val="3FA663"/>
                </a:solidFill>
                <a:effectLst/>
                <a:latin typeface="Open Sans" panose="020B0606030504020204" pitchFamily="34" charset="0"/>
                <a:hlinkClick r:id="rId3"/>
              </a:rPr>
              <a:t> Endogamy</a:t>
            </a:r>
            <a:endParaRPr lang="en-US" sz="3200" b="1" i="0" u="none" strike="noStrike" dirty="0">
              <a:solidFill>
                <a:srgbClr val="3FA663"/>
              </a:solidFill>
              <a:effectLst/>
              <a:latin typeface="Open Sans" panose="020B0606030504020204" pitchFamily="34" charset="0"/>
            </a:endParaRPr>
          </a:p>
          <a:p>
            <a:endParaRPr lang="en-US" sz="2400" b="1" i="0" u="none" strike="noStrike" dirty="0">
              <a:solidFill>
                <a:srgbClr val="3FA663"/>
              </a:solidFill>
              <a:effectLst/>
              <a:latin typeface="Open Sans" panose="020B0606030504020204" pitchFamily="34" charset="0"/>
            </a:endParaRPr>
          </a:p>
          <a:p>
            <a:r>
              <a:rPr lang="en-US" sz="4400" b="1" dirty="0">
                <a:solidFill>
                  <a:srgbClr val="FF0000"/>
                </a:solidFill>
                <a:latin typeface="Open Sans" panose="020B0606030504020204" pitchFamily="34" charset="0"/>
              </a:rPr>
              <a:t>*DNAPainter.com          </a:t>
            </a:r>
            <a:r>
              <a:rPr lang="en-US" sz="3200" b="1" dirty="0">
                <a:solidFill>
                  <a:srgbClr val="FF0000"/>
                </a:solidFill>
                <a:latin typeface="Open Sans" panose="020B0606030504020204" pitchFamily="34" charset="0"/>
              </a:rPr>
              <a:t>WATO+</a:t>
            </a:r>
            <a:endParaRPr lang="en-US" sz="3200" b="1" i="0" dirty="0">
              <a:solidFill>
                <a:srgbClr val="FF0000"/>
              </a:solidFill>
              <a:effectLst/>
              <a:latin typeface="Open Sans" panose="020B0606030504020204" pitchFamily="34" charset="0"/>
            </a:endParaRPr>
          </a:p>
          <a:p>
            <a:endParaRPr lang="en-US" sz="6000" b="1" dirty="0"/>
          </a:p>
        </p:txBody>
      </p:sp>
      <p:sp>
        <p:nvSpPr>
          <p:cNvPr id="6" name="TextBox 5">
            <a:extLst>
              <a:ext uri="{FF2B5EF4-FFF2-40B4-BE49-F238E27FC236}">
                <a16:creationId xmlns:a16="http://schemas.microsoft.com/office/drawing/2014/main" id="{7F3764A1-AC53-BB1C-59C6-D3374F05D9E7}"/>
              </a:ext>
            </a:extLst>
          </p:cNvPr>
          <p:cNvSpPr txBox="1"/>
          <p:nvPr/>
        </p:nvSpPr>
        <p:spPr>
          <a:xfrm>
            <a:off x="3048569" y="3244334"/>
            <a:ext cx="6097136" cy="369332"/>
          </a:xfrm>
          <a:prstGeom prst="rect">
            <a:avLst/>
          </a:prstGeom>
          <a:noFill/>
        </p:spPr>
        <p:txBody>
          <a:bodyPr wrap="square">
            <a:spAutoFit/>
          </a:bodyPr>
          <a:lstStyle/>
          <a:p>
            <a:r>
              <a:rPr lang="en-US" sz="1800" b="1" dirty="0"/>
              <a:t>More DNA Analytical Tools</a:t>
            </a:r>
            <a:endParaRPr lang="en-US" dirty="0"/>
          </a:p>
        </p:txBody>
      </p:sp>
    </p:spTree>
    <p:extLst>
      <p:ext uri="{BB962C8B-B14F-4D97-AF65-F5344CB8AC3E}">
        <p14:creationId xmlns:p14="http://schemas.microsoft.com/office/powerpoint/2010/main" val="1243505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E62E0-397D-3B90-0DA5-0AFABDF4C1F5}"/>
              </a:ext>
            </a:extLst>
          </p:cNvPr>
          <p:cNvSpPr>
            <a:spLocks noGrp="1"/>
          </p:cNvSpPr>
          <p:nvPr>
            <p:ph type="title"/>
          </p:nvPr>
        </p:nvSpPr>
        <p:spPr/>
        <p:txBody>
          <a:bodyPr/>
          <a:lstStyle/>
          <a:p>
            <a:r>
              <a:rPr lang="en-US" dirty="0"/>
              <a:t>Contact</a:t>
            </a:r>
          </a:p>
        </p:txBody>
      </p:sp>
      <p:sp>
        <p:nvSpPr>
          <p:cNvPr id="3" name="Text Placeholder 2">
            <a:extLst>
              <a:ext uri="{FF2B5EF4-FFF2-40B4-BE49-F238E27FC236}">
                <a16:creationId xmlns:a16="http://schemas.microsoft.com/office/drawing/2014/main" id="{A5127E92-2480-0D41-3951-6BA7FDA04733}"/>
              </a:ext>
            </a:extLst>
          </p:cNvPr>
          <p:cNvSpPr>
            <a:spLocks noGrp="1"/>
          </p:cNvSpPr>
          <p:nvPr>
            <p:ph type="body" sz="quarter" idx="12"/>
          </p:nvPr>
        </p:nvSpPr>
        <p:spPr/>
        <p:txBody>
          <a:bodyPr/>
          <a:lstStyle/>
          <a:p>
            <a:r>
              <a:rPr lang="en-US" sz="6600" dirty="0"/>
              <a:t>Alvin Holtzman</a:t>
            </a:r>
          </a:p>
          <a:p>
            <a:r>
              <a:rPr lang="en-US" sz="6600" dirty="0"/>
              <a:t>inkwell177@aol.com</a:t>
            </a:r>
          </a:p>
        </p:txBody>
      </p:sp>
    </p:spTree>
    <p:extLst>
      <p:ext uri="{BB962C8B-B14F-4D97-AF65-F5344CB8AC3E}">
        <p14:creationId xmlns:p14="http://schemas.microsoft.com/office/powerpoint/2010/main" val="371033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36E4-C041-FAEC-BD31-8893EE4DF3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3E3FE43-51B4-B494-8FF1-B94F2E8F6F78}"/>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B87EBC58-1B1C-34E8-C91C-6FD52870CC6C}"/>
              </a:ext>
            </a:extLst>
          </p:cNvPr>
          <p:cNvPicPr>
            <a:picLocks noChangeAspect="1"/>
          </p:cNvPicPr>
          <p:nvPr/>
        </p:nvPicPr>
        <p:blipFill>
          <a:blip r:embed="rId3"/>
          <a:stretch>
            <a:fillRect/>
          </a:stretch>
        </p:blipFill>
        <p:spPr>
          <a:xfrm>
            <a:off x="-4130923" y="-3787254"/>
            <a:ext cx="19977441" cy="11702956"/>
          </a:xfrm>
          <a:prstGeom prst="rect">
            <a:avLst/>
          </a:prstGeom>
        </p:spPr>
      </p:pic>
    </p:spTree>
    <p:extLst>
      <p:ext uri="{BB962C8B-B14F-4D97-AF65-F5344CB8AC3E}">
        <p14:creationId xmlns:p14="http://schemas.microsoft.com/office/powerpoint/2010/main" val="186195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2AD8E-4C7C-4A1B-89B1-9A0997F4F30E}"/>
              </a:ext>
            </a:extLst>
          </p:cNvPr>
          <p:cNvSpPr>
            <a:spLocks noGrp="1"/>
          </p:cNvSpPr>
          <p:nvPr>
            <p:ph type="title"/>
          </p:nvPr>
        </p:nvSpPr>
        <p:spPr>
          <a:xfrm>
            <a:off x="688848" y="454704"/>
            <a:ext cx="6477000" cy="2607230"/>
          </a:xfrm>
        </p:spPr>
        <p:txBody>
          <a:bodyPr/>
          <a:lstStyle/>
          <a:p>
            <a:r>
              <a:rPr lang="en-US" sz="3200" dirty="0">
                <a:solidFill>
                  <a:schemeClr val="accent1"/>
                </a:solidFill>
              </a:rPr>
              <a:t>What’s the effect of multiple relationships or pedigree collapse on your autosomal DNA matches?</a:t>
            </a:r>
          </a:p>
        </p:txBody>
      </p:sp>
      <p:sp>
        <p:nvSpPr>
          <p:cNvPr id="2" name="Text Placeholder 1">
            <a:extLst>
              <a:ext uri="{FF2B5EF4-FFF2-40B4-BE49-F238E27FC236}">
                <a16:creationId xmlns:a16="http://schemas.microsoft.com/office/drawing/2014/main" id="{25A8ACB1-6D36-496B-91DD-D1C3128C1C73}"/>
              </a:ext>
            </a:extLst>
          </p:cNvPr>
          <p:cNvSpPr>
            <a:spLocks noGrp="1"/>
          </p:cNvSpPr>
          <p:nvPr>
            <p:ph type="body" sz="quarter" idx="11"/>
          </p:nvPr>
        </p:nvSpPr>
        <p:spPr>
          <a:xfrm>
            <a:off x="636226" y="2808792"/>
            <a:ext cx="6338970" cy="2772810"/>
          </a:xfrm>
        </p:spPr>
        <p:txBody>
          <a:bodyPr/>
          <a:lstStyle/>
          <a:p>
            <a:r>
              <a:rPr lang="en-US" sz="2400" dirty="0"/>
              <a:t>Your total shared </a:t>
            </a:r>
            <a:r>
              <a:rPr lang="en-US" sz="2400" dirty="0" err="1"/>
              <a:t>centamorgans</a:t>
            </a:r>
            <a:r>
              <a:rPr lang="en-US" sz="2400" dirty="0"/>
              <a:t> will be inflated with another individual.  </a:t>
            </a:r>
          </a:p>
          <a:p>
            <a:r>
              <a:rPr lang="en-US" dirty="0"/>
              <a:t>Example:  a double first cousin could share about 1,700 total </a:t>
            </a:r>
            <a:r>
              <a:rPr lang="en-US" dirty="0" err="1"/>
              <a:t>cM</a:t>
            </a:r>
            <a:r>
              <a:rPr lang="en-US" dirty="0"/>
              <a:t>, rather than the usual average of 866 </a:t>
            </a:r>
            <a:r>
              <a:rPr lang="en-US" dirty="0" err="1"/>
              <a:t>cM.</a:t>
            </a:r>
            <a:r>
              <a:rPr lang="en-US" dirty="0"/>
              <a:t>  This throws off the predicted relationship. </a:t>
            </a:r>
          </a:p>
          <a:p>
            <a:r>
              <a:rPr lang="en-US" dirty="0"/>
              <a:t>But, it’s a one time event that you can work through.</a:t>
            </a:r>
          </a:p>
          <a:p>
            <a:r>
              <a:rPr lang="en-US" dirty="0"/>
              <a:t>Pedigree collapse is more confusing to work out.  It’s actually a mini endogamous event.</a:t>
            </a:r>
          </a:p>
          <a:p>
            <a:endParaRPr lang="en-US" dirty="0"/>
          </a:p>
        </p:txBody>
      </p:sp>
    </p:spTree>
    <p:extLst>
      <p:ext uri="{BB962C8B-B14F-4D97-AF65-F5344CB8AC3E}">
        <p14:creationId xmlns:p14="http://schemas.microsoft.com/office/powerpoint/2010/main" val="143066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1223-3F9D-EA4F-09A3-A07A779D3FA0}"/>
              </a:ext>
            </a:extLst>
          </p:cNvPr>
          <p:cNvSpPr>
            <a:spLocks noGrp="1"/>
          </p:cNvSpPr>
          <p:nvPr>
            <p:ph type="title"/>
          </p:nvPr>
        </p:nvSpPr>
        <p:spPr/>
        <p:txBody>
          <a:bodyPr/>
          <a:lstStyle/>
          <a:p>
            <a:r>
              <a:rPr lang="en-US" dirty="0"/>
              <a:t>Chromosome Browser</a:t>
            </a:r>
          </a:p>
        </p:txBody>
      </p:sp>
      <p:sp>
        <p:nvSpPr>
          <p:cNvPr id="3" name="Text Placeholder 2">
            <a:extLst>
              <a:ext uri="{FF2B5EF4-FFF2-40B4-BE49-F238E27FC236}">
                <a16:creationId xmlns:a16="http://schemas.microsoft.com/office/drawing/2014/main" id="{0442C4AD-86C3-82FF-4D01-DE8C6234A274}"/>
              </a:ext>
            </a:extLst>
          </p:cNvPr>
          <p:cNvSpPr>
            <a:spLocks noGrp="1"/>
          </p:cNvSpPr>
          <p:nvPr>
            <p:ph type="body" sz="quarter" idx="11"/>
          </p:nvPr>
        </p:nvSpPr>
        <p:spPr/>
        <p:txBody>
          <a:bodyPr/>
          <a:lstStyle/>
          <a:p>
            <a:endParaRPr lang="en-US" dirty="0"/>
          </a:p>
        </p:txBody>
      </p:sp>
      <p:pic>
        <p:nvPicPr>
          <p:cNvPr id="5" name="Picture 4">
            <a:extLst>
              <a:ext uri="{FF2B5EF4-FFF2-40B4-BE49-F238E27FC236}">
                <a16:creationId xmlns:a16="http://schemas.microsoft.com/office/drawing/2014/main" id="{13BEC811-82F0-9E3C-2162-16E5B17B0FE7}"/>
              </a:ext>
            </a:extLst>
          </p:cNvPr>
          <p:cNvPicPr>
            <a:picLocks noChangeAspect="1"/>
          </p:cNvPicPr>
          <p:nvPr/>
        </p:nvPicPr>
        <p:blipFill>
          <a:blip r:embed="rId3"/>
          <a:stretch>
            <a:fillRect/>
          </a:stretch>
        </p:blipFill>
        <p:spPr>
          <a:xfrm>
            <a:off x="-2846392" y="-878506"/>
            <a:ext cx="14581632" cy="8202168"/>
          </a:xfrm>
          <a:prstGeom prst="rect">
            <a:avLst/>
          </a:prstGeom>
          <a:solidFill>
            <a:srgbClr val="3B2E58"/>
          </a:solidFill>
          <a:ln>
            <a:solidFill>
              <a:srgbClr val="002060"/>
            </a:solidFill>
          </a:ln>
        </p:spPr>
      </p:pic>
    </p:spTree>
    <p:extLst>
      <p:ext uri="{BB962C8B-B14F-4D97-AF65-F5344CB8AC3E}">
        <p14:creationId xmlns:p14="http://schemas.microsoft.com/office/powerpoint/2010/main" val="86246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762000" y="715964"/>
            <a:ext cx="10591800" cy="646332"/>
          </a:xfrm>
        </p:spPr>
        <p:txBody>
          <a:bodyPr/>
          <a:lstStyle/>
          <a:p>
            <a:r>
              <a:rPr lang="en-US" dirty="0"/>
              <a:t>Endogamy is pedigree collapse on steroids</a:t>
            </a:r>
          </a:p>
        </p:txBody>
      </p:sp>
      <p:sp>
        <p:nvSpPr>
          <p:cNvPr id="11" name="Text Placeholder 10">
            <a:extLst>
              <a:ext uri="{FF2B5EF4-FFF2-40B4-BE49-F238E27FC236}">
                <a16:creationId xmlns:a16="http://schemas.microsoft.com/office/drawing/2014/main" id="{4C6A9FD9-630E-44B9-BED8-AFEA6C84A88B}"/>
              </a:ext>
            </a:extLst>
          </p:cNvPr>
          <p:cNvSpPr>
            <a:spLocks noGrp="1"/>
          </p:cNvSpPr>
          <p:nvPr>
            <p:ph type="body" sz="quarter" idx="11"/>
          </p:nvPr>
        </p:nvSpPr>
        <p:spPr>
          <a:xfrm>
            <a:off x="762000" y="1432562"/>
            <a:ext cx="10667999" cy="1158237"/>
          </a:xfrm>
        </p:spPr>
        <p:txBody>
          <a:bodyPr/>
          <a:lstStyle/>
          <a:p>
            <a:r>
              <a:rPr lang="en-US" altLang="en-US" sz="2800" dirty="0"/>
              <a:t>The same group of people keep marrying within their group for centuries.</a:t>
            </a:r>
          </a:p>
        </p:txBody>
      </p:sp>
      <p:graphicFrame>
        <p:nvGraphicFramePr>
          <p:cNvPr id="18" name="Group 85">
            <a:extLst>
              <a:ext uri="{FF2B5EF4-FFF2-40B4-BE49-F238E27FC236}">
                <a16:creationId xmlns:a16="http://schemas.microsoft.com/office/drawing/2014/main" id="{14BC0987-DF66-4F47-953D-7A5171CA5B01}"/>
              </a:ext>
            </a:extLst>
          </p:cNvPr>
          <p:cNvGraphicFramePr>
            <a:graphicFrameLocks noGrp="1"/>
          </p:cNvGraphicFramePr>
          <p:nvPr>
            <p:ph type="tbl" sz="quarter" idx="12"/>
            <p:extLst>
              <p:ext uri="{D42A27DB-BD31-4B8C-83A1-F6EECF244321}">
                <p14:modId xmlns:p14="http://schemas.microsoft.com/office/powerpoint/2010/main" val="3321383029"/>
              </p:ext>
            </p:extLst>
          </p:nvPr>
        </p:nvGraphicFramePr>
        <p:xfrm>
          <a:off x="757238" y="2592388"/>
          <a:ext cx="10668000" cy="5175504"/>
        </p:xfrm>
        <a:graphic>
          <a:graphicData uri="http://schemas.openxmlformats.org/drawingml/2006/table">
            <a:tbl>
              <a:tblPr firstRow="1"/>
              <a:tblGrid>
                <a:gridCol w="1778000">
                  <a:extLst>
                    <a:ext uri="{9D8B030D-6E8A-4147-A177-3AD203B41FA5}">
                      <a16:colId xmlns:a16="http://schemas.microsoft.com/office/drawing/2014/main" val="20000"/>
                    </a:ext>
                  </a:extLst>
                </a:gridCol>
                <a:gridCol w="1778000">
                  <a:extLst>
                    <a:ext uri="{9D8B030D-6E8A-4147-A177-3AD203B41FA5}">
                      <a16:colId xmlns:a16="http://schemas.microsoft.com/office/drawing/2014/main" val="20001"/>
                    </a:ext>
                  </a:extLst>
                </a:gridCol>
                <a:gridCol w="1778000">
                  <a:extLst>
                    <a:ext uri="{9D8B030D-6E8A-4147-A177-3AD203B41FA5}">
                      <a16:colId xmlns:a16="http://schemas.microsoft.com/office/drawing/2014/main" val="20002"/>
                    </a:ext>
                  </a:extLst>
                </a:gridCol>
                <a:gridCol w="1778000">
                  <a:extLst>
                    <a:ext uri="{9D8B030D-6E8A-4147-A177-3AD203B41FA5}">
                      <a16:colId xmlns:a16="http://schemas.microsoft.com/office/drawing/2014/main" val="20003"/>
                    </a:ext>
                  </a:extLst>
                </a:gridCol>
                <a:gridCol w="1778000">
                  <a:extLst>
                    <a:ext uri="{9D8B030D-6E8A-4147-A177-3AD203B41FA5}">
                      <a16:colId xmlns:a16="http://schemas.microsoft.com/office/drawing/2014/main" val="20004"/>
                    </a:ext>
                  </a:extLst>
                </a:gridCol>
                <a:gridCol w="1778000">
                  <a:extLst>
                    <a:ext uri="{9D8B030D-6E8A-4147-A177-3AD203B41FA5}">
                      <a16:colId xmlns:a16="http://schemas.microsoft.com/office/drawing/2014/main" val="20005"/>
                    </a:ext>
                  </a:extLst>
                </a:gridCol>
              </a:tblGrid>
              <a:tr h="652426">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b="1" i="0" u="none" strike="noStrike" cap="none" normalizeH="0" baseline="0" dirty="0">
                          <a:ln>
                            <a:noFill/>
                          </a:ln>
                          <a:solidFill>
                            <a:schemeClr val="accent1"/>
                          </a:solidFill>
                          <a:effectLst/>
                          <a:latin typeface="+mn-lt"/>
                        </a:rPr>
                        <a:t> Nearly all matches are overstated</a:t>
                      </a: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1" i="0" u="none" strike="noStrike" cap="none" normalizeH="0" baseline="0" dirty="0">
                          <a:ln>
                            <a:noFill/>
                          </a:ln>
                          <a:solidFill>
                            <a:srgbClr val="002060"/>
                          </a:solidFill>
                          <a:effectLst/>
                          <a:latin typeface="+mn-lt"/>
                        </a:rPr>
                        <a:t>A typical match could be related multiple ways….</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1" i="0" u="none" strike="noStrike" cap="none" normalizeH="0" baseline="0" dirty="0" err="1">
                          <a:ln>
                            <a:noFill/>
                          </a:ln>
                          <a:solidFill>
                            <a:srgbClr val="002060"/>
                          </a:solidFill>
                          <a:effectLst/>
                          <a:latin typeface="+mn-lt"/>
                        </a:rPr>
                        <a:t>Ie</a:t>
                      </a:r>
                      <a:r>
                        <a:rPr kumimoji="0" lang="en-US" sz="1800" b="1" i="0" u="none" strike="noStrike" cap="none" normalizeH="0" baseline="0" dirty="0">
                          <a:ln>
                            <a:noFill/>
                          </a:ln>
                          <a:solidFill>
                            <a:srgbClr val="002060"/>
                          </a:solidFill>
                          <a:effectLst/>
                          <a:latin typeface="+mn-lt"/>
                        </a:rPr>
                        <a:t>. 2</a:t>
                      </a:r>
                      <a:r>
                        <a:rPr kumimoji="0" lang="en-US" sz="1800" b="1" i="0" u="none" strike="noStrike" cap="none" normalizeH="0" baseline="30000" dirty="0">
                          <a:ln>
                            <a:noFill/>
                          </a:ln>
                          <a:solidFill>
                            <a:srgbClr val="002060"/>
                          </a:solidFill>
                          <a:effectLst/>
                          <a:latin typeface="+mn-lt"/>
                        </a:rPr>
                        <a:t>nd</a:t>
                      </a:r>
                      <a:r>
                        <a:rPr kumimoji="0" lang="en-US" sz="1800" b="1" i="0" u="none" strike="noStrike" cap="none" normalizeH="0" baseline="0" dirty="0">
                          <a:ln>
                            <a:noFill/>
                          </a:ln>
                          <a:solidFill>
                            <a:srgbClr val="002060"/>
                          </a:solidFill>
                          <a:effectLst/>
                          <a:latin typeface="+mn-lt"/>
                        </a:rPr>
                        <a:t> cousin as well as a third, fourth and fifth cousins</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defRPr/>
                      </a:pPr>
                      <a:r>
                        <a:rPr kumimoji="0" lang="en-US" sz="2000" b="1" i="0" u="none" strike="noStrike" cap="none" normalizeH="0" baseline="0" dirty="0">
                          <a:ln>
                            <a:noFill/>
                          </a:ln>
                          <a:solidFill>
                            <a:schemeClr val="accent1"/>
                          </a:solidFill>
                          <a:effectLst/>
                          <a:latin typeface="+mn-lt"/>
                        </a:rPr>
                        <a:t>Endogamous peoples have many more matches than non-endogamous people.</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600" b="1" i="0" u="none" strike="noStrike" cap="none" normalizeH="0" baseline="0" dirty="0">
                        <a:ln>
                          <a:noFill/>
                        </a:ln>
                        <a:solidFill>
                          <a:schemeClr val="accent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defRPr/>
                      </a:pPr>
                      <a:r>
                        <a:rPr kumimoji="0" lang="en-US" sz="1600" b="1" i="0" u="none" strike="noStrike" cap="none" normalizeH="0" baseline="0" dirty="0">
                          <a:ln>
                            <a:noFill/>
                          </a:ln>
                          <a:solidFill>
                            <a:schemeClr val="bg2"/>
                          </a:solidFill>
                          <a:effectLst/>
                          <a:latin typeface="+mn-lt"/>
                        </a:rPr>
                        <a:t>Compounding all this is the lack of available documentation.</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1" i="0" u="none" strike="noStrike" cap="none" normalizeH="0" baseline="0" dirty="0">
                        <a:ln>
                          <a:noFill/>
                        </a:ln>
                        <a:solidFill>
                          <a:schemeClr val="accent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1" i="0" u="none" strike="noStrike" cap="none" normalizeH="0" baseline="0" dirty="0">
                        <a:ln>
                          <a:noFill/>
                        </a:ln>
                        <a:solidFill>
                          <a:schemeClr val="accent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1" i="0" u="none" strike="noStrike" cap="none" normalizeH="0" baseline="0" dirty="0">
                        <a:ln>
                          <a:noFill/>
                        </a:ln>
                        <a:solidFill>
                          <a:schemeClr val="accent1"/>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864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anchor="ctr" horzOverflow="overflow">
                    <a:lnL w="6350" cap="flat" cmpd="sng" algn="ctr">
                      <a:solidFill>
                        <a:schemeClr val="tx2">
                          <a:lumMod val="90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3736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marT="182880"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rgbClr val="000000"/>
                          </a:solidFill>
                          <a:effectLst/>
                          <a:latin typeface="+mn-lt"/>
                        </a:rPr>
                        <a:t> </a:t>
                      </a: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400" b="0" i="0" u="none" strike="noStrike" cap="none" normalizeH="0" baseline="0" dirty="0">
                        <a:ln>
                          <a:noFill/>
                        </a:ln>
                        <a:solidFill>
                          <a:srgbClr val="000000"/>
                        </a:solidFill>
                        <a:effectLst/>
                        <a:latin typeface="+mn-lt"/>
                      </a:endParaRPr>
                    </a:p>
                  </a:txBody>
                  <a:tcPr marT="182880" horzOverflow="overflow">
                    <a:lnL w="6350" cap="flat" cmpd="sng" algn="ctr">
                      <a:solidFill>
                        <a:schemeClr val="tx2">
                          <a:lumMod val="90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576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23C6-7E8B-AFD5-1D20-390F39BDFD52}"/>
              </a:ext>
            </a:extLst>
          </p:cNvPr>
          <p:cNvSpPr>
            <a:spLocks noGrp="1"/>
          </p:cNvSpPr>
          <p:nvPr>
            <p:ph type="title"/>
          </p:nvPr>
        </p:nvSpPr>
        <p:spPr/>
        <p:txBody>
          <a:bodyPr/>
          <a:lstStyle/>
          <a:p>
            <a:r>
              <a:rPr lang="en-US" sz="4000" b="1" dirty="0"/>
              <a:t>Endogamy is very, very sly and not obvious</a:t>
            </a:r>
            <a:br>
              <a:rPr lang="en-US" sz="4000" b="1" dirty="0"/>
            </a:br>
            <a:endParaRPr lang="en-US" dirty="0"/>
          </a:p>
        </p:txBody>
      </p:sp>
      <p:sp>
        <p:nvSpPr>
          <p:cNvPr id="3" name="Text Placeholder 2">
            <a:extLst>
              <a:ext uri="{FF2B5EF4-FFF2-40B4-BE49-F238E27FC236}">
                <a16:creationId xmlns:a16="http://schemas.microsoft.com/office/drawing/2014/main" id="{651272EC-7B4C-F2AE-1140-787C54944282}"/>
              </a:ext>
            </a:extLst>
          </p:cNvPr>
          <p:cNvSpPr>
            <a:spLocks noGrp="1"/>
          </p:cNvSpPr>
          <p:nvPr>
            <p:ph type="body" sz="quarter" idx="11"/>
          </p:nvPr>
        </p:nvSpPr>
        <p:spPr>
          <a:xfrm>
            <a:off x="762000" y="1432562"/>
            <a:ext cx="10667999" cy="3808178"/>
          </a:xfrm>
        </p:spPr>
        <p:txBody>
          <a:bodyPr/>
          <a:lstStyle/>
          <a:p>
            <a:r>
              <a:rPr lang="en-US" sz="2800" b="1" dirty="0"/>
              <a:t>- Usually no immediate ancestors who are duplicated</a:t>
            </a:r>
          </a:p>
          <a:p>
            <a:r>
              <a:rPr lang="en-US" sz="2800" b="1" dirty="0"/>
              <a:t>- </a:t>
            </a:r>
            <a:r>
              <a:rPr lang="en-US" sz="2800" b="1" dirty="0">
                <a:solidFill>
                  <a:srgbClr val="FF0000"/>
                </a:solidFill>
              </a:rPr>
              <a:t>Many identical ancestors going back dozens of generations</a:t>
            </a:r>
          </a:p>
          <a:p>
            <a:r>
              <a:rPr lang="en-US" sz="2800" b="1" dirty="0"/>
              <a:t>- Repeatedly marrying within the same group</a:t>
            </a:r>
          </a:p>
          <a:p>
            <a:r>
              <a:rPr lang="en-US" sz="2800" b="1" dirty="0"/>
              <a:t>- </a:t>
            </a:r>
            <a:r>
              <a:rPr lang="en-US" sz="2800" b="1" dirty="0">
                <a:solidFill>
                  <a:srgbClr val="FF0000"/>
                </a:solidFill>
              </a:rPr>
              <a:t>Many matches at lower </a:t>
            </a:r>
            <a:r>
              <a:rPr lang="en-US" sz="2800" b="1" dirty="0" err="1">
                <a:solidFill>
                  <a:srgbClr val="FF0000"/>
                </a:solidFill>
              </a:rPr>
              <a:t>cM</a:t>
            </a:r>
            <a:r>
              <a:rPr lang="en-US" sz="2800" b="1" dirty="0">
                <a:solidFill>
                  <a:srgbClr val="FF0000"/>
                </a:solidFill>
              </a:rPr>
              <a:t> segment size due to identical by   state recombination (rather than identical by descent)</a:t>
            </a:r>
          </a:p>
          <a:p>
            <a:r>
              <a:rPr lang="en-US" sz="2800" b="1" dirty="0"/>
              <a:t>- Significantly more smaller segment matches than non-endogamous groups</a:t>
            </a:r>
          </a:p>
          <a:p>
            <a:endParaRPr lang="en-US" sz="2800" b="1" dirty="0"/>
          </a:p>
          <a:p>
            <a:endParaRPr lang="en-US" sz="2800" b="1" dirty="0"/>
          </a:p>
        </p:txBody>
      </p:sp>
    </p:spTree>
    <p:extLst>
      <p:ext uri="{BB962C8B-B14F-4D97-AF65-F5344CB8AC3E}">
        <p14:creationId xmlns:p14="http://schemas.microsoft.com/office/powerpoint/2010/main" val="1778140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0CDE-DC61-DFE0-E302-DB2FF72F4C57}"/>
              </a:ext>
            </a:extLst>
          </p:cNvPr>
          <p:cNvSpPr>
            <a:spLocks noGrp="1"/>
          </p:cNvSpPr>
          <p:nvPr>
            <p:ph type="title"/>
          </p:nvPr>
        </p:nvSpPr>
        <p:spPr/>
        <p:txBody>
          <a:bodyPr/>
          <a:lstStyle/>
          <a:p>
            <a:r>
              <a:rPr lang="en-US" dirty="0"/>
              <a:t>How DNA testing companies respond….</a:t>
            </a:r>
          </a:p>
        </p:txBody>
      </p:sp>
      <p:sp>
        <p:nvSpPr>
          <p:cNvPr id="3" name="Text Placeholder 2">
            <a:extLst>
              <a:ext uri="{FF2B5EF4-FFF2-40B4-BE49-F238E27FC236}">
                <a16:creationId xmlns:a16="http://schemas.microsoft.com/office/drawing/2014/main" id="{13C26D76-5590-3F68-53B5-88A0E682AD44}"/>
              </a:ext>
            </a:extLst>
          </p:cNvPr>
          <p:cNvSpPr>
            <a:spLocks noGrp="1"/>
          </p:cNvSpPr>
          <p:nvPr>
            <p:ph type="body" sz="quarter" idx="11"/>
          </p:nvPr>
        </p:nvSpPr>
        <p:spPr>
          <a:xfrm>
            <a:off x="762000" y="2367886"/>
            <a:ext cx="6477000" cy="2813713"/>
          </a:xfrm>
        </p:spPr>
        <p:txBody>
          <a:bodyPr/>
          <a:lstStyle/>
          <a:p>
            <a:r>
              <a:rPr lang="en-US" sz="2800" dirty="0"/>
              <a:t>- Removed segments below 6 </a:t>
            </a:r>
            <a:r>
              <a:rPr lang="en-US" sz="2800" dirty="0" err="1"/>
              <a:t>cM</a:t>
            </a:r>
            <a:endParaRPr lang="en-US" sz="2800" dirty="0"/>
          </a:p>
          <a:p>
            <a:r>
              <a:rPr lang="en-US" sz="2800" dirty="0"/>
              <a:t>- Removed many Identical By State matches</a:t>
            </a:r>
          </a:p>
          <a:p>
            <a:r>
              <a:rPr lang="en-US" sz="2800" dirty="0"/>
              <a:t>- Developed improved relationship predications</a:t>
            </a:r>
          </a:p>
        </p:txBody>
      </p:sp>
    </p:spTree>
    <p:extLst>
      <p:ext uri="{BB962C8B-B14F-4D97-AF65-F5344CB8AC3E}">
        <p14:creationId xmlns:p14="http://schemas.microsoft.com/office/powerpoint/2010/main" val="420827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17">
      <a:dk1>
        <a:sysClr val="windowText" lastClr="000000"/>
      </a:dk1>
      <a:lt1>
        <a:sysClr val="window" lastClr="FFFFFF"/>
      </a:lt1>
      <a:dk2>
        <a:srgbClr val="44546A"/>
      </a:dk2>
      <a:lt2>
        <a:srgbClr val="E7E6E6"/>
      </a:lt2>
      <a:accent1>
        <a:srgbClr val="E23042"/>
      </a:accent1>
      <a:accent2>
        <a:srgbClr val="3578AF"/>
      </a:accent2>
      <a:accent3>
        <a:srgbClr val="C4C4C4"/>
      </a:accent3>
      <a:accent4>
        <a:srgbClr val="A80B22"/>
      </a:accent4>
      <a:accent5>
        <a:srgbClr val="E2E2E2"/>
      </a:accent5>
      <a:accent6>
        <a:srgbClr val="2A6187"/>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wish American Heritage Month_Win32_JC_SL_v3" id="{5A91364D-DD38-4994-BB9C-41D074FD197A}" vid="{8577DF34-D72C-48EB-902A-0A54C766E05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F283A3-AA81-4663-8764-64F64C723FD1}">
  <ds:schemaRefs>
    <ds:schemaRef ds:uri="http://purl.org/dc/terms/"/>
    <ds:schemaRef ds:uri="http://purl.org/dc/dcmitype/"/>
    <ds:schemaRef ds:uri="http://schemas.microsoft.com/sharepoint/v3"/>
    <ds:schemaRef ds:uri="http://schemas.microsoft.com/office/infopath/2007/PartnerControls"/>
    <ds:schemaRef ds:uri="http://purl.org/dc/elements/1.1/"/>
    <ds:schemaRef ds:uri="230e9df3-be65-4c73-a93b-d1236ebd677e"/>
    <ds:schemaRef ds:uri="http://www.w3.org/XML/1998/namespace"/>
    <ds:schemaRef ds:uri="http://schemas.microsoft.com/office/2006/documentManagement/types"/>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915C1F8C-D27A-4CE7-9DF4-4AFDB2880FA9}">
  <ds:schemaRefs>
    <ds:schemaRef ds:uri="http://schemas.microsoft.com/sharepoint/v3/contenttype/forms"/>
  </ds:schemaRefs>
</ds:datastoreItem>
</file>

<file path=customXml/itemProps3.xml><?xml version="1.0" encoding="utf-8"?>
<ds:datastoreItem xmlns:ds="http://schemas.openxmlformats.org/officeDocument/2006/customXml" ds:itemID="{D4EE2DFF-920A-42C9-AEE0-3A0BF6AF4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Jewish American Heritage Month presentation</Template>
  <TotalTime>0</TotalTime>
  <Words>2698</Words>
  <Application>Microsoft Office PowerPoint</Application>
  <PresentationFormat>Widescreen</PresentationFormat>
  <Paragraphs>156</Paragraphs>
  <Slides>32</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Open Sans</vt:lpstr>
      <vt:lpstr>Roboto</vt:lpstr>
      <vt:lpstr>Office Theme</vt:lpstr>
      <vt:lpstr>Discussion:  Endogamy…how it’s messing with my DNA research    Presented by Alvin Holtzman for Albuquerque Genealogical Society March 16, 2024  inkwell177@aol.com</vt:lpstr>
      <vt:lpstr>Endogamy definition:  When intermarriage from within a community of ancestors has occurred over many, many generations…even centuries.   </vt:lpstr>
      <vt:lpstr>How does Endogamy differ from Multiple Relationships or Pedigree Collapse? </vt:lpstr>
      <vt:lpstr>PowerPoint Presentation</vt:lpstr>
      <vt:lpstr>What’s the effect of multiple relationships or pedigree collapse on your autosomal DNA matches?</vt:lpstr>
      <vt:lpstr>Chromosome Browser</vt:lpstr>
      <vt:lpstr>Endogamy is pedigree collapse on steroids</vt:lpstr>
      <vt:lpstr>Endogamy is very, very sly and not obvious </vt:lpstr>
      <vt:lpstr>How DNA testing companies respond….</vt:lpstr>
      <vt:lpstr>Shared cM Tools</vt:lpstr>
      <vt:lpstr>PowerPoint Presentation</vt:lpstr>
      <vt:lpstr>PowerPoint Presentation</vt:lpstr>
      <vt:lpstr>PowerPoint Presentation</vt:lpstr>
      <vt:lpstr>Strategies </vt:lpstr>
      <vt:lpstr>Strategies </vt:lpstr>
      <vt:lpstr>Shared DNA Examples</vt:lpstr>
      <vt:lpstr>Strategies</vt:lpstr>
      <vt:lpstr>Let’s visit some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More DNA Analytical Tools</vt:lpstr>
      <vt:lpstr>Contact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Endogamy…how it’s messing with my DNA research    Presented by Alvin Holtzman for Albuquerque Genealogical Society January 5, 2024  inkwell177@aol.com</dc:title>
  <dc:subject/>
  <dc:creator>Alvin Holtzman</dc:creator>
  <cp:keywords/>
  <dc:description/>
  <cp:lastModifiedBy>Alvin Holtzman</cp:lastModifiedBy>
  <cp:revision>24</cp:revision>
  <cp:lastPrinted>2024-03-14T19:07:39Z</cp:lastPrinted>
  <dcterms:created xsi:type="dcterms:W3CDTF">2024-01-03T19:51:06Z</dcterms:created>
  <dcterms:modified xsi:type="dcterms:W3CDTF">2024-03-16T18:44:06Z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